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9" r:id="rId2"/>
    <p:sldId id="270" r:id="rId3"/>
    <p:sldId id="262" r:id="rId4"/>
    <p:sldId id="273" r:id="rId5"/>
    <p:sldId id="274" r:id="rId6"/>
    <p:sldId id="263" r:id="rId7"/>
    <p:sldId id="264" r:id="rId8"/>
    <p:sldId id="268" r:id="rId9"/>
    <p:sldId id="267" r:id="rId10"/>
    <p:sldId id="275" r:id="rId11"/>
    <p:sldId id="265" r:id="rId12"/>
    <p:sldId id="27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B212"/>
    <a:srgbClr val="46A444"/>
    <a:srgbClr val="BDF1AD"/>
    <a:srgbClr val="76E155"/>
    <a:srgbClr val="59CA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7733" autoAdjust="0"/>
  </p:normalViewPr>
  <p:slideViewPr>
    <p:cSldViewPr snapToGrid="0">
      <p:cViewPr varScale="1">
        <p:scale>
          <a:sx n="52" d="100"/>
          <a:sy n="52" d="100"/>
        </p:scale>
        <p:origin x="122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8CC82-2532-4490-B8F4-A459242756B7}" type="datetimeFigureOut">
              <a:rPr lang="en-US" smtClean="0"/>
              <a:t>8/12/2022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4D47C7-035F-4A1E-B846-1D7B8B495710}" type="slidenum">
              <a:rPr lang="en-US" smtClean="0"/>
              <a:t>‹#›</a:t>
            </a:fld>
            <a:endParaRPr lang="en-US"/>
          </a:p>
        </p:txBody>
      </p:sp>
    </p:spTree>
    <p:extLst>
      <p:ext uri="{BB962C8B-B14F-4D97-AF65-F5344CB8AC3E}">
        <p14:creationId xmlns:p14="http://schemas.microsoft.com/office/powerpoint/2010/main" val="3630850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4D47C7-035F-4A1E-B846-1D7B8B495710}" type="slidenum">
              <a:rPr lang="en-US" smtClean="0"/>
              <a:t>3</a:t>
            </a:fld>
            <a:endParaRPr lang="en-US"/>
          </a:p>
        </p:txBody>
      </p:sp>
    </p:spTree>
    <p:extLst>
      <p:ext uri="{BB962C8B-B14F-4D97-AF65-F5344CB8AC3E}">
        <p14:creationId xmlns:p14="http://schemas.microsoft.com/office/powerpoint/2010/main" val="2028607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4D47C7-035F-4A1E-B846-1D7B8B495710}" type="slidenum">
              <a:rPr lang="en-US" smtClean="0"/>
              <a:t>5</a:t>
            </a:fld>
            <a:endParaRPr lang="en-US"/>
          </a:p>
        </p:txBody>
      </p:sp>
    </p:spTree>
    <p:extLst>
      <p:ext uri="{BB962C8B-B14F-4D97-AF65-F5344CB8AC3E}">
        <p14:creationId xmlns:p14="http://schemas.microsoft.com/office/powerpoint/2010/main" val="1899619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Structured terminologies to describe nutritional attributes of material entities that contribute to human diet.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2"/>
              </a:solidFill>
            </a:endParaRPr>
          </a:p>
          <a:p>
            <a:endParaRPr lang="en-US" dirty="0"/>
          </a:p>
        </p:txBody>
      </p:sp>
      <p:sp>
        <p:nvSpPr>
          <p:cNvPr id="4" name="Slide Number Placeholder 3"/>
          <p:cNvSpPr>
            <a:spLocks noGrp="1"/>
          </p:cNvSpPr>
          <p:nvPr>
            <p:ph type="sldNum" sz="quarter" idx="5"/>
          </p:nvPr>
        </p:nvSpPr>
        <p:spPr/>
        <p:txBody>
          <a:bodyPr/>
          <a:lstStyle/>
          <a:p>
            <a:fld id="{974D47C7-035F-4A1E-B846-1D7B8B495710}" type="slidenum">
              <a:rPr lang="en-US" smtClean="0"/>
              <a:t>6</a:t>
            </a:fld>
            <a:endParaRPr lang="en-US"/>
          </a:p>
        </p:txBody>
      </p:sp>
    </p:spTree>
    <p:extLst>
      <p:ext uri="{BB962C8B-B14F-4D97-AF65-F5344CB8AC3E}">
        <p14:creationId xmlns:p14="http://schemas.microsoft.com/office/powerpoint/2010/main" val="1548635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4D47C7-035F-4A1E-B846-1D7B8B495710}" type="slidenum">
              <a:rPr lang="en-US" smtClean="0"/>
              <a:t>10</a:t>
            </a:fld>
            <a:endParaRPr lang="en-US"/>
          </a:p>
        </p:txBody>
      </p:sp>
    </p:spTree>
    <p:extLst>
      <p:ext uri="{BB962C8B-B14F-4D97-AF65-F5344CB8AC3E}">
        <p14:creationId xmlns:p14="http://schemas.microsoft.com/office/powerpoint/2010/main" val="39588399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dirty="0">
                <a:solidFill>
                  <a:srgbClr val="202122"/>
                </a:solidFill>
                <a:effectLst/>
                <a:latin typeface="+mj-lt"/>
              </a:rPr>
              <a:t>) is cultivated in the Sub-Saharan Africa’s desert. This u</a:t>
            </a:r>
            <a:r>
              <a:rPr lang="en-AU" sz="1200" i="0" dirty="0" err="1">
                <a:solidFill>
                  <a:srgbClr val="202122"/>
                </a:solidFill>
                <a:effectLst/>
                <a:latin typeface="+mj-lt"/>
              </a:rPr>
              <a:t>nderutilize</a:t>
            </a:r>
            <a:r>
              <a:rPr lang="en-AU" sz="1200" i="0" dirty="0">
                <a:solidFill>
                  <a:srgbClr val="202122"/>
                </a:solidFill>
                <a:effectLst/>
                <a:latin typeface="+mj-lt"/>
              </a:rPr>
              <a:t> </a:t>
            </a:r>
            <a:r>
              <a:rPr lang="en-AU" sz="1200" dirty="0">
                <a:solidFill>
                  <a:srgbClr val="202122"/>
                </a:solidFill>
                <a:latin typeface="+mj-lt"/>
              </a:rPr>
              <a:t>drought resistant legume, has a </a:t>
            </a:r>
            <a:r>
              <a:rPr lang="en-AU" sz="1200" i="0" dirty="0">
                <a:solidFill>
                  <a:srgbClr val="202122"/>
                </a:solidFill>
                <a:effectLst/>
                <a:latin typeface="+mj-lt"/>
              </a:rPr>
              <a:t>nutritive value ranging between 57.9% to 61.7% carbohydrate and 24.0% to 25.5% protein content.</a:t>
            </a:r>
            <a:endParaRPr lang="en-US" dirty="0"/>
          </a:p>
        </p:txBody>
      </p:sp>
      <p:sp>
        <p:nvSpPr>
          <p:cNvPr id="4" name="Slide Number Placeholder 3"/>
          <p:cNvSpPr>
            <a:spLocks noGrp="1"/>
          </p:cNvSpPr>
          <p:nvPr>
            <p:ph type="sldNum" sz="quarter" idx="5"/>
          </p:nvPr>
        </p:nvSpPr>
        <p:spPr/>
        <p:txBody>
          <a:bodyPr/>
          <a:lstStyle/>
          <a:p>
            <a:fld id="{974D47C7-035F-4A1E-B846-1D7B8B495710}" type="slidenum">
              <a:rPr lang="en-US" smtClean="0"/>
              <a:t>11</a:t>
            </a:fld>
            <a:endParaRPr lang="en-US"/>
          </a:p>
        </p:txBody>
      </p:sp>
    </p:spTree>
    <p:extLst>
      <p:ext uri="{BB962C8B-B14F-4D97-AF65-F5344CB8AC3E}">
        <p14:creationId xmlns:p14="http://schemas.microsoft.com/office/powerpoint/2010/main" val="3195780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13316-F1CD-D2AF-DE30-66E861CFC1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1A50F1-CB3F-D071-57FB-4A376346C0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85646E-E947-6A3A-A768-538F00BE1966}"/>
              </a:ext>
            </a:extLst>
          </p:cNvPr>
          <p:cNvSpPr>
            <a:spLocks noGrp="1"/>
          </p:cNvSpPr>
          <p:nvPr>
            <p:ph type="dt" sz="half" idx="10"/>
          </p:nvPr>
        </p:nvSpPr>
        <p:spPr/>
        <p:txBody>
          <a:bodyPr/>
          <a:lstStyle/>
          <a:p>
            <a:fld id="{209F19B6-77D1-4A3B-91E6-B8A857DCE12B}" type="datetimeFigureOut">
              <a:rPr lang="en-US" smtClean="0"/>
              <a:t>8/12/2022</a:t>
            </a:fld>
            <a:endParaRPr lang="en-US"/>
          </a:p>
        </p:txBody>
      </p:sp>
      <p:sp>
        <p:nvSpPr>
          <p:cNvPr id="5" name="Footer Placeholder 4">
            <a:extLst>
              <a:ext uri="{FF2B5EF4-FFF2-40B4-BE49-F238E27FC236}">
                <a16:creationId xmlns:a16="http://schemas.microsoft.com/office/drawing/2014/main" id="{8E2566DD-2592-D548-475C-D8C22D560D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1A158-6244-11D5-6787-96BAC94BBB8C}"/>
              </a:ext>
            </a:extLst>
          </p:cNvPr>
          <p:cNvSpPr>
            <a:spLocks noGrp="1"/>
          </p:cNvSpPr>
          <p:nvPr>
            <p:ph type="sldNum" sz="quarter" idx="12"/>
          </p:nvPr>
        </p:nvSpPr>
        <p:spPr/>
        <p:txBody>
          <a:bodyPr/>
          <a:lstStyle/>
          <a:p>
            <a:fld id="{49F68009-5073-4984-985E-949BA3C61036}" type="slidenum">
              <a:rPr lang="en-US" smtClean="0"/>
              <a:t>‹#›</a:t>
            </a:fld>
            <a:endParaRPr lang="en-US"/>
          </a:p>
        </p:txBody>
      </p:sp>
    </p:spTree>
    <p:extLst>
      <p:ext uri="{BB962C8B-B14F-4D97-AF65-F5344CB8AC3E}">
        <p14:creationId xmlns:p14="http://schemas.microsoft.com/office/powerpoint/2010/main" val="3553186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C3810-F87B-53CB-8166-B76CA37645C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52344B3-E7E1-B2A8-F563-1F6742619C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AA2E25-6DFC-D4FE-74AA-8F8205B86F10}"/>
              </a:ext>
            </a:extLst>
          </p:cNvPr>
          <p:cNvSpPr>
            <a:spLocks noGrp="1"/>
          </p:cNvSpPr>
          <p:nvPr>
            <p:ph type="dt" sz="half" idx="10"/>
          </p:nvPr>
        </p:nvSpPr>
        <p:spPr/>
        <p:txBody>
          <a:bodyPr/>
          <a:lstStyle/>
          <a:p>
            <a:fld id="{209F19B6-77D1-4A3B-91E6-B8A857DCE12B}" type="datetimeFigureOut">
              <a:rPr lang="en-US" smtClean="0"/>
              <a:t>8/12/2022</a:t>
            </a:fld>
            <a:endParaRPr lang="en-US"/>
          </a:p>
        </p:txBody>
      </p:sp>
      <p:sp>
        <p:nvSpPr>
          <p:cNvPr id="5" name="Footer Placeholder 4">
            <a:extLst>
              <a:ext uri="{FF2B5EF4-FFF2-40B4-BE49-F238E27FC236}">
                <a16:creationId xmlns:a16="http://schemas.microsoft.com/office/drawing/2014/main" id="{8850C659-7863-C9A4-6693-4CB46735A3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569F02-275F-E840-D457-B00A3DD40E33}"/>
              </a:ext>
            </a:extLst>
          </p:cNvPr>
          <p:cNvSpPr>
            <a:spLocks noGrp="1"/>
          </p:cNvSpPr>
          <p:nvPr>
            <p:ph type="sldNum" sz="quarter" idx="12"/>
          </p:nvPr>
        </p:nvSpPr>
        <p:spPr/>
        <p:txBody>
          <a:bodyPr/>
          <a:lstStyle/>
          <a:p>
            <a:fld id="{49F68009-5073-4984-985E-949BA3C61036}" type="slidenum">
              <a:rPr lang="en-US" smtClean="0"/>
              <a:t>‹#›</a:t>
            </a:fld>
            <a:endParaRPr lang="en-US"/>
          </a:p>
        </p:txBody>
      </p:sp>
    </p:spTree>
    <p:extLst>
      <p:ext uri="{BB962C8B-B14F-4D97-AF65-F5344CB8AC3E}">
        <p14:creationId xmlns:p14="http://schemas.microsoft.com/office/powerpoint/2010/main" val="4288601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8A0C0E-4D16-8E27-C3FC-44363F51556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3324CD-209A-5DED-AB23-1B4F36EA8C4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7071FB-DDC7-791F-AB03-FE1594D490C0}"/>
              </a:ext>
            </a:extLst>
          </p:cNvPr>
          <p:cNvSpPr>
            <a:spLocks noGrp="1"/>
          </p:cNvSpPr>
          <p:nvPr>
            <p:ph type="dt" sz="half" idx="10"/>
          </p:nvPr>
        </p:nvSpPr>
        <p:spPr/>
        <p:txBody>
          <a:bodyPr/>
          <a:lstStyle/>
          <a:p>
            <a:fld id="{209F19B6-77D1-4A3B-91E6-B8A857DCE12B}" type="datetimeFigureOut">
              <a:rPr lang="en-US" smtClean="0"/>
              <a:t>8/12/2022</a:t>
            </a:fld>
            <a:endParaRPr lang="en-US"/>
          </a:p>
        </p:txBody>
      </p:sp>
      <p:sp>
        <p:nvSpPr>
          <p:cNvPr id="5" name="Footer Placeholder 4">
            <a:extLst>
              <a:ext uri="{FF2B5EF4-FFF2-40B4-BE49-F238E27FC236}">
                <a16:creationId xmlns:a16="http://schemas.microsoft.com/office/drawing/2014/main" id="{F7C9AD81-D118-B473-9F9B-CD6987F6B7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B9878F-9C02-E553-E95C-AE59981C26DF}"/>
              </a:ext>
            </a:extLst>
          </p:cNvPr>
          <p:cNvSpPr>
            <a:spLocks noGrp="1"/>
          </p:cNvSpPr>
          <p:nvPr>
            <p:ph type="sldNum" sz="quarter" idx="12"/>
          </p:nvPr>
        </p:nvSpPr>
        <p:spPr/>
        <p:txBody>
          <a:bodyPr/>
          <a:lstStyle/>
          <a:p>
            <a:fld id="{49F68009-5073-4984-985E-949BA3C61036}" type="slidenum">
              <a:rPr lang="en-US" smtClean="0"/>
              <a:t>‹#›</a:t>
            </a:fld>
            <a:endParaRPr lang="en-US"/>
          </a:p>
        </p:txBody>
      </p:sp>
    </p:spTree>
    <p:extLst>
      <p:ext uri="{BB962C8B-B14F-4D97-AF65-F5344CB8AC3E}">
        <p14:creationId xmlns:p14="http://schemas.microsoft.com/office/powerpoint/2010/main" val="1119142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05EEC-482B-6F9E-B924-35D67F94D7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0C8261-F6F4-F491-74FA-4DB98270CC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4AA6BC-5721-8431-F060-D7F0C3910DC0}"/>
              </a:ext>
            </a:extLst>
          </p:cNvPr>
          <p:cNvSpPr>
            <a:spLocks noGrp="1"/>
          </p:cNvSpPr>
          <p:nvPr>
            <p:ph type="dt" sz="half" idx="10"/>
          </p:nvPr>
        </p:nvSpPr>
        <p:spPr/>
        <p:txBody>
          <a:bodyPr/>
          <a:lstStyle/>
          <a:p>
            <a:fld id="{209F19B6-77D1-4A3B-91E6-B8A857DCE12B}" type="datetimeFigureOut">
              <a:rPr lang="en-US" smtClean="0"/>
              <a:t>8/12/2022</a:t>
            </a:fld>
            <a:endParaRPr lang="en-US"/>
          </a:p>
        </p:txBody>
      </p:sp>
      <p:sp>
        <p:nvSpPr>
          <p:cNvPr id="5" name="Footer Placeholder 4">
            <a:extLst>
              <a:ext uri="{FF2B5EF4-FFF2-40B4-BE49-F238E27FC236}">
                <a16:creationId xmlns:a16="http://schemas.microsoft.com/office/drawing/2014/main" id="{E5FD259F-9F15-4FF7-BA2E-D6723B84CF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8CF51D-F4B0-FBDF-64A6-6D70EC80ADC3}"/>
              </a:ext>
            </a:extLst>
          </p:cNvPr>
          <p:cNvSpPr>
            <a:spLocks noGrp="1"/>
          </p:cNvSpPr>
          <p:nvPr>
            <p:ph type="sldNum" sz="quarter" idx="12"/>
          </p:nvPr>
        </p:nvSpPr>
        <p:spPr/>
        <p:txBody>
          <a:bodyPr/>
          <a:lstStyle/>
          <a:p>
            <a:fld id="{49F68009-5073-4984-985E-949BA3C61036}" type="slidenum">
              <a:rPr lang="en-US" smtClean="0"/>
              <a:t>‹#›</a:t>
            </a:fld>
            <a:endParaRPr lang="en-US"/>
          </a:p>
        </p:txBody>
      </p:sp>
    </p:spTree>
    <p:extLst>
      <p:ext uri="{BB962C8B-B14F-4D97-AF65-F5344CB8AC3E}">
        <p14:creationId xmlns:p14="http://schemas.microsoft.com/office/powerpoint/2010/main" val="2879378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2AEE2-4A38-45A6-3DE2-1F526C3F96F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45EF85-BC34-28D9-8F17-397B323FB0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31D043-C011-11EB-26FF-42959CCFF011}"/>
              </a:ext>
            </a:extLst>
          </p:cNvPr>
          <p:cNvSpPr>
            <a:spLocks noGrp="1"/>
          </p:cNvSpPr>
          <p:nvPr>
            <p:ph type="dt" sz="half" idx="10"/>
          </p:nvPr>
        </p:nvSpPr>
        <p:spPr/>
        <p:txBody>
          <a:bodyPr/>
          <a:lstStyle/>
          <a:p>
            <a:fld id="{209F19B6-77D1-4A3B-91E6-B8A857DCE12B}" type="datetimeFigureOut">
              <a:rPr lang="en-US" smtClean="0"/>
              <a:t>8/12/2022</a:t>
            </a:fld>
            <a:endParaRPr lang="en-US"/>
          </a:p>
        </p:txBody>
      </p:sp>
      <p:sp>
        <p:nvSpPr>
          <p:cNvPr id="5" name="Footer Placeholder 4">
            <a:extLst>
              <a:ext uri="{FF2B5EF4-FFF2-40B4-BE49-F238E27FC236}">
                <a16:creationId xmlns:a16="http://schemas.microsoft.com/office/drawing/2014/main" id="{31863248-261C-8CAA-BCE3-A143058E67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2391FB-56AE-1841-E073-D077554F2EB4}"/>
              </a:ext>
            </a:extLst>
          </p:cNvPr>
          <p:cNvSpPr>
            <a:spLocks noGrp="1"/>
          </p:cNvSpPr>
          <p:nvPr>
            <p:ph type="sldNum" sz="quarter" idx="12"/>
          </p:nvPr>
        </p:nvSpPr>
        <p:spPr/>
        <p:txBody>
          <a:bodyPr/>
          <a:lstStyle/>
          <a:p>
            <a:fld id="{49F68009-5073-4984-985E-949BA3C61036}" type="slidenum">
              <a:rPr lang="en-US" smtClean="0"/>
              <a:t>‹#›</a:t>
            </a:fld>
            <a:endParaRPr lang="en-US"/>
          </a:p>
        </p:txBody>
      </p:sp>
    </p:spTree>
    <p:extLst>
      <p:ext uri="{BB962C8B-B14F-4D97-AF65-F5344CB8AC3E}">
        <p14:creationId xmlns:p14="http://schemas.microsoft.com/office/powerpoint/2010/main" val="2647111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BE4C2-B24B-943A-DB80-69BF9F2862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3F4F83-A487-DBD3-95EA-F858D2760A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43E2E3E-1848-E7B5-29AA-E737CA1525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B6C07D-18FA-CA24-26BC-E552A38F086C}"/>
              </a:ext>
            </a:extLst>
          </p:cNvPr>
          <p:cNvSpPr>
            <a:spLocks noGrp="1"/>
          </p:cNvSpPr>
          <p:nvPr>
            <p:ph type="dt" sz="half" idx="10"/>
          </p:nvPr>
        </p:nvSpPr>
        <p:spPr/>
        <p:txBody>
          <a:bodyPr/>
          <a:lstStyle/>
          <a:p>
            <a:fld id="{209F19B6-77D1-4A3B-91E6-B8A857DCE12B}" type="datetimeFigureOut">
              <a:rPr lang="en-US" smtClean="0"/>
              <a:t>8/12/2022</a:t>
            </a:fld>
            <a:endParaRPr lang="en-US"/>
          </a:p>
        </p:txBody>
      </p:sp>
      <p:sp>
        <p:nvSpPr>
          <p:cNvPr id="6" name="Footer Placeholder 5">
            <a:extLst>
              <a:ext uri="{FF2B5EF4-FFF2-40B4-BE49-F238E27FC236}">
                <a16:creationId xmlns:a16="http://schemas.microsoft.com/office/drawing/2014/main" id="{5C100E8F-4941-02B5-B46F-F6C547FC0D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2734EA-2A76-A99C-63A3-2AC3BFF4B825}"/>
              </a:ext>
            </a:extLst>
          </p:cNvPr>
          <p:cNvSpPr>
            <a:spLocks noGrp="1"/>
          </p:cNvSpPr>
          <p:nvPr>
            <p:ph type="sldNum" sz="quarter" idx="12"/>
          </p:nvPr>
        </p:nvSpPr>
        <p:spPr/>
        <p:txBody>
          <a:bodyPr/>
          <a:lstStyle/>
          <a:p>
            <a:fld id="{49F68009-5073-4984-985E-949BA3C61036}" type="slidenum">
              <a:rPr lang="en-US" smtClean="0"/>
              <a:t>‹#›</a:t>
            </a:fld>
            <a:endParaRPr lang="en-US"/>
          </a:p>
        </p:txBody>
      </p:sp>
    </p:spTree>
    <p:extLst>
      <p:ext uri="{BB962C8B-B14F-4D97-AF65-F5344CB8AC3E}">
        <p14:creationId xmlns:p14="http://schemas.microsoft.com/office/powerpoint/2010/main" val="2054442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74120-BD30-D5FE-57EC-3FFEB235E49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3DF899D-37A4-1021-3796-DB2BD654F9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635631B-1D7D-467D-75F2-BC137A8E005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B7AC67-0DA5-61BD-2D3A-8FEF0EBE9E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1EB0D8-3271-ADC7-790B-59B22C6A07F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C9CB02A-EE49-F1A1-357C-83FBF556C364}"/>
              </a:ext>
            </a:extLst>
          </p:cNvPr>
          <p:cNvSpPr>
            <a:spLocks noGrp="1"/>
          </p:cNvSpPr>
          <p:nvPr>
            <p:ph type="dt" sz="half" idx="10"/>
          </p:nvPr>
        </p:nvSpPr>
        <p:spPr/>
        <p:txBody>
          <a:bodyPr/>
          <a:lstStyle/>
          <a:p>
            <a:fld id="{209F19B6-77D1-4A3B-91E6-B8A857DCE12B}" type="datetimeFigureOut">
              <a:rPr lang="en-US" smtClean="0"/>
              <a:t>8/12/2022</a:t>
            </a:fld>
            <a:endParaRPr lang="en-US"/>
          </a:p>
        </p:txBody>
      </p:sp>
      <p:sp>
        <p:nvSpPr>
          <p:cNvPr id="8" name="Footer Placeholder 7">
            <a:extLst>
              <a:ext uri="{FF2B5EF4-FFF2-40B4-BE49-F238E27FC236}">
                <a16:creationId xmlns:a16="http://schemas.microsoft.com/office/drawing/2014/main" id="{BF645B76-A4E6-85E0-0F5F-7AB9E883CA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10F988C-EE44-6D0A-4C64-C900E299F541}"/>
              </a:ext>
            </a:extLst>
          </p:cNvPr>
          <p:cNvSpPr>
            <a:spLocks noGrp="1"/>
          </p:cNvSpPr>
          <p:nvPr>
            <p:ph type="sldNum" sz="quarter" idx="12"/>
          </p:nvPr>
        </p:nvSpPr>
        <p:spPr/>
        <p:txBody>
          <a:bodyPr/>
          <a:lstStyle/>
          <a:p>
            <a:fld id="{49F68009-5073-4984-985E-949BA3C61036}" type="slidenum">
              <a:rPr lang="en-US" smtClean="0"/>
              <a:t>‹#›</a:t>
            </a:fld>
            <a:endParaRPr lang="en-US"/>
          </a:p>
        </p:txBody>
      </p:sp>
    </p:spTree>
    <p:extLst>
      <p:ext uri="{BB962C8B-B14F-4D97-AF65-F5344CB8AC3E}">
        <p14:creationId xmlns:p14="http://schemas.microsoft.com/office/powerpoint/2010/main" val="2170368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D62B6-B102-AC2C-7B66-F3569F4F88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5A90AA-3095-CA34-266F-B15287458E1D}"/>
              </a:ext>
            </a:extLst>
          </p:cNvPr>
          <p:cNvSpPr>
            <a:spLocks noGrp="1"/>
          </p:cNvSpPr>
          <p:nvPr>
            <p:ph type="dt" sz="half" idx="10"/>
          </p:nvPr>
        </p:nvSpPr>
        <p:spPr/>
        <p:txBody>
          <a:bodyPr/>
          <a:lstStyle/>
          <a:p>
            <a:fld id="{209F19B6-77D1-4A3B-91E6-B8A857DCE12B}" type="datetimeFigureOut">
              <a:rPr lang="en-US" smtClean="0"/>
              <a:t>8/12/2022</a:t>
            </a:fld>
            <a:endParaRPr lang="en-US"/>
          </a:p>
        </p:txBody>
      </p:sp>
      <p:sp>
        <p:nvSpPr>
          <p:cNvPr id="4" name="Footer Placeholder 3">
            <a:extLst>
              <a:ext uri="{FF2B5EF4-FFF2-40B4-BE49-F238E27FC236}">
                <a16:creationId xmlns:a16="http://schemas.microsoft.com/office/drawing/2014/main" id="{42793FCD-A1C9-36A5-557E-D5A4A385179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496F51-DC64-0915-98A0-9A334A411007}"/>
              </a:ext>
            </a:extLst>
          </p:cNvPr>
          <p:cNvSpPr>
            <a:spLocks noGrp="1"/>
          </p:cNvSpPr>
          <p:nvPr>
            <p:ph type="sldNum" sz="quarter" idx="12"/>
          </p:nvPr>
        </p:nvSpPr>
        <p:spPr/>
        <p:txBody>
          <a:bodyPr/>
          <a:lstStyle/>
          <a:p>
            <a:fld id="{49F68009-5073-4984-985E-949BA3C61036}" type="slidenum">
              <a:rPr lang="en-US" smtClean="0"/>
              <a:t>‹#›</a:t>
            </a:fld>
            <a:endParaRPr lang="en-US"/>
          </a:p>
        </p:txBody>
      </p:sp>
    </p:spTree>
    <p:extLst>
      <p:ext uri="{BB962C8B-B14F-4D97-AF65-F5344CB8AC3E}">
        <p14:creationId xmlns:p14="http://schemas.microsoft.com/office/powerpoint/2010/main" val="1263279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7C74F8-7F1A-7703-9E11-50C6C205CB0A}"/>
              </a:ext>
            </a:extLst>
          </p:cNvPr>
          <p:cNvSpPr>
            <a:spLocks noGrp="1"/>
          </p:cNvSpPr>
          <p:nvPr>
            <p:ph type="dt" sz="half" idx="10"/>
          </p:nvPr>
        </p:nvSpPr>
        <p:spPr/>
        <p:txBody>
          <a:bodyPr/>
          <a:lstStyle/>
          <a:p>
            <a:fld id="{209F19B6-77D1-4A3B-91E6-B8A857DCE12B}" type="datetimeFigureOut">
              <a:rPr lang="en-US" smtClean="0"/>
              <a:t>8/12/2022</a:t>
            </a:fld>
            <a:endParaRPr lang="en-US"/>
          </a:p>
        </p:txBody>
      </p:sp>
      <p:sp>
        <p:nvSpPr>
          <p:cNvPr id="3" name="Footer Placeholder 2">
            <a:extLst>
              <a:ext uri="{FF2B5EF4-FFF2-40B4-BE49-F238E27FC236}">
                <a16:creationId xmlns:a16="http://schemas.microsoft.com/office/drawing/2014/main" id="{FF8CA9A3-3157-29F6-0D90-4E9A8AC0DD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051C7EB-D884-0101-A69B-2802B98DC2ED}"/>
              </a:ext>
            </a:extLst>
          </p:cNvPr>
          <p:cNvSpPr>
            <a:spLocks noGrp="1"/>
          </p:cNvSpPr>
          <p:nvPr>
            <p:ph type="sldNum" sz="quarter" idx="12"/>
          </p:nvPr>
        </p:nvSpPr>
        <p:spPr/>
        <p:txBody>
          <a:bodyPr/>
          <a:lstStyle/>
          <a:p>
            <a:fld id="{49F68009-5073-4984-985E-949BA3C61036}" type="slidenum">
              <a:rPr lang="en-US" smtClean="0"/>
              <a:t>‹#›</a:t>
            </a:fld>
            <a:endParaRPr lang="en-US"/>
          </a:p>
        </p:txBody>
      </p:sp>
    </p:spTree>
    <p:extLst>
      <p:ext uri="{BB962C8B-B14F-4D97-AF65-F5344CB8AC3E}">
        <p14:creationId xmlns:p14="http://schemas.microsoft.com/office/powerpoint/2010/main" val="21874816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8598B-909E-DB2F-9F45-0ECB94BB5E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4DAB5C1-772F-6FC3-43E6-1238B4D2B0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D0EFF8A-531F-2BBB-B484-022E3321DC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5BE52D-C8B1-32EE-2A40-EEF0AAAA24E8}"/>
              </a:ext>
            </a:extLst>
          </p:cNvPr>
          <p:cNvSpPr>
            <a:spLocks noGrp="1"/>
          </p:cNvSpPr>
          <p:nvPr>
            <p:ph type="dt" sz="half" idx="10"/>
          </p:nvPr>
        </p:nvSpPr>
        <p:spPr/>
        <p:txBody>
          <a:bodyPr/>
          <a:lstStyle/>
          <a:p>
            <a:fld id="{209F19B6-77D1-4A3B-91E6-B8A857DCE12B}" type="datetimeFigureOut">
              <a:rPr lang="en-US" smtClean="0"/>
              <a:t>8/12/2022</a:t>
            </a:fld>
            <a:endParaRPr lang="en-US"/>
          </a:p>
        </p:txBody>
      </p:sp>
      <p:sp>
        <p:nvSpPr>
          <p:cNvPr id="6" name="Footer Placeholder 5">
            <a:extLst>
              <a:ext uri="{FF2B5EF4-FFF2-40B4-BE49-F238E27FC236}">
                <a16:creationId xmlns:a16="http://schemas.microsoft.com/office/drawing/2014/main" id="{A1F95D03-E892-30EF-23D3-13E14A231A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533582-446C-6F19-5F9B-F56CCE282D76}"/>
              </a:ext>
            </a:extLst>
          </p:cNvPr>
          <p:cNvSpPr>
            <a:spLocks noGrp="1"/>
          </p:cNvSpPr>
          <p:nvPr>
            <p:ph type="sldNum" sz="quarter" idx="12"/>
          </p:nvPr>
        </p:nvSpPr>
        <p:spPr/>
        <p:txBody>
          <a:bodyPr/>
          <a:lstStyle/>
          <a:p>
            <a:fld id="{49F68009-5073-4984-985E-949BA3C61036}" type="slidenum">
              <a:rPr lang="en-US" smtClean="0"/>
              <a:t>‹#›</a:t>
            </a:fld>
            <a:endParaRPr lang="en-US"/>
          </a:p>
        </p:txBody>
      </p:sp>
    </p:spTree>
    <p:extLst>
      <p:ext uri="{BB962C8B-B14F-4D97-AF65-F5344CB8AC3E}">
        <p14:creationId xmlns:p14="http://schemas.microsoft.com/office/powerpoint/2010/main" val="1358773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032C6-4CE0-D648-0DC2-0F35A7F959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BD2BAC1-A0E8-F665-0D3E-80CED0854C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AE642D8-6C59-B9D4-FFDA-D45B7E185B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C998FA-3EA7-6509-582E-F494FE5BCD67}"/>
              </a:ext>
            </a:extLst>
          </p:cNvPr>
          <p:cNvSpPr>
            <a:spLocks noGrp="1"/>
          </p:cNvSpPr>
          <p:nvPr>
            <p:ph type="dt" sz="half" idx="10"/>
          </p:nvPr>
        </p:nvSpPr>
        <p:spPr/>
        <p:txBody>
          <a:bodyPr/>
          <a:lstStyle/>
          <a:p>
            <a:fld id="{209F19B6-77D1-4A3B-91E6-B8A857DCE12B}" type="datetimeFigureOut">
              <a:rPr lang="en-US" smtClean="0"/>
              <a:t>8/12/2022</a:t>
            </a:fld>
            <a:endParaRPr lang="en-US"/>
          </a:p>
        </p:txBody>
      </p:sp>
      <p:sp>
        <p:nvSpPr>
          <p:cNvPr id="6" name="Footer Placeholder 5">
            <a:extLst>
              <a:ext uri="{FF2B5EF4-FFF2-40B4-BE49-F238E27FC236}">
                <a16:creationId xmlns:a16="http://schemas.microsoft.com/office/drawing/2014/main" id="{412FCB48-34A7-DBE9-D20A-23C6AF607D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2625A0-394F-2995-8D89-2E65D16D4239}"/>
              </a:ext>
            </a:extLst>
          </p:cNvPr>
          <p:cNvSpPr>
            <a:spLocks noGrp="1"/>
          </p:cNvSpPr>
          <p:nvPr>
            <p:ph type="sldNum" sz="quarter" idx="12"/>
          </p:nvPr>
        </p:nvSpPr>
        <p:spPr/>
        <p:txBody>
          <a:bodyPr/>
          <a:lstStyle/>
          <a:p>
            <a:fld id="{49F68009-5073-4984-985E-949BA3C61036}" type="slidenum">
              <a:rPr lang="en-US" smtClean="0"/>
              <a:t>‹#›</a:t>
            </a:fld>
            <a:endParaRPr lang="en-US"/>
          </a:p>
        </p:txBody>
      </p:sp>
    </p:spTree>
    <p:extLst>
      <p:ext uri="{BB962C8B-B14F-4D97-AF65-F5344CB8AC3E}">
        <p14:creationId xmlns:p14="http://schemas.microsoft.com/office/powerpoint/2010/main" val="3116528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48FB30-80C6-2FA4-B730-341C48BEE5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7C42906-7E1F-C715-0948-1CBF293CAD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440F6B-3E1D-D904-37D2-F61C91BFB1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9F19B6-77D1-4A3B-91E6-B8A857DCE12B}" type="datetimeFigureOut">
              <a:rPr lang="en-US" smtClean="0"/>
              <a:t>8/12/2022</a:t>
            </a:fld>
            <a:endParaRPr lang="en-US"/>
          </a:p>
        </p:txBody>
      </p:sp>
      <p:sp>
        <p:nvSpPr>
          <p:cNvPr id="5" name="Footer Placeholder 4">
            <a:extLst>
              <a:ext uri="{FF2B5EF4-FFF2-40B4-BE49-F238E27FC236}">
                <a16:creationId xmlns:a16="http://schemas.microsoft.com/office/drawing/2014/main" id="{1826DF7B-97BA-3E43-2BDF-420105F3AE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9A813D8-F2FF-1BBD-49BD-EB4EEA14AA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F68009-5073-4984-985E-949BA3C61036}" type="slidenum">
              <a:rPr lang="en-US" smtClean="0"/>
              <a:t>‹#›</a:t>
            </a:fld>
            <a:endParaRPr lang="en-US"/>
          </a:p>
        </p:txBody>
      </p:sp>
    </p:spTree>
    <p:extLst>
      <p:ext uri="{BB962C8B-B14F-4D97-AF65-F5344CB8AC3E}">
        <p14:creationId xmlns:p14="http://schemas.microsoft.com/office/powerpoint/2010/main" val="17415679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jpeg"/></Relationships>
</file>

<file path=ppt/slides/_rels/slide12.xml.rels><?xml version="1.0" encoding="UTF-8" standalone="yes"?>
<Relationships xmlns="http://schemas.openxmlformats.org/package/2006/relationships"><Relationship Id="rId8" Type="http://schemas.openxmlformats.org/officeDocument/2006/relationships/image" Target="../media/image39.jpeg"/><Relationship Id="rId13" Type="http://schemas.openxmlformats.org/officeDocument/2006/relationships/image" Target="../media/image44.jpeg"/><Relationship Id="rId18" Type="http://schemas.openxmlformats.org/officeDocument/2006/relationships/image" Target="../media/image49.png"/><Relationship Id="rId26" Type="http://schemas.openxmlformats.org/officeDocument/2006/relationships/image" Target="../media/image56.jpeg"/><Relationship Id="rId3" Type="http://schemas.openxmlformats.org/officeDocument/2006/relationships/image" Target="../media/image34.jpeg"/><Relationship Id="rId21" Type="http://schemas.openxmlformats.org/officeDocument/2006/relationships/image" Target="../media/image31.png"/><Relationship Id="rId7" Type="http://schemas.openxmlformats.org/officeDocument/2006/relationships/image" Target="../media/image38.jpeg"/><Relationship Id="rId12" Type="http://schemas.openxmlformats.org/officeDocument/2006/relationships/image" Target="../media/image43.jpeg"/><Relationship Id="rId17" Type="http://schemas.openxmlformats.org/officeDocument/2006/relationships/image" Target="../media/image48.png"/><Relationship Id="rId25" Type="http://schemas.openxmlformats.org/officeDocument/2006/relationships/image" Target="../media/image55.jpeg"/><Relationship Id="rId2" Type="http://schemas.openxmlformats.org/officeDocument/2006/relationships/image" Target="../media/image33.jpeg"/><Relationship Id="rId16" Type="http://schemas.openxmlformats.org/officeDocument/2006/relationships/image" Target="../media/image47.jpeg"/><Relationship Id="rId20" Type="http://schemas.openxmlformats.org/officeDocument/2006/relationships/image" Target="../media/image51.jpe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2.jpeg"/><Relationship Id="rId24" Type="http://schemas.openxmlformats.org/officeDocument/2006/relationships/image" Target="../media/image54.jpeg"/><Relationship Id="rId5" Type="http://schemas.openxmlformats.org/officeDocument/2006/relationships/image" Target="../media/image36.png"/><Relationship Id="rId15" Type="http://schemas.openxmlformats.org/officeDocument/2006/relationships/image" Target="../media/image46.png"/><Relationship Id="rId23" Type="http://schemas.openxmlformats.org/officeDocument/2006/relationships/image" Target="../media/image53.png"/><Relationship Id="rId28" Type="http://schemas.openxmlformats.org/officeDocument/2006/relationships/image" Target="../media/image58.jpeg"/><Relationship Id="rId10" Type="http://schemas.openxmlformats.org/officeDocument/2006/relationships/image" Target="../media/image41.png"/><Relationship Id="rId19" Type="http://schemas.openxmlformats.org/officeDocument/2006/relationships/image" Target="../media/image50.png"/><Relationship Id="rId4" Type="http://schemas.openxmlformats.org/officeDocument/2006/relationships/image" Target="../media/image35.jpeg"/><Relationship Id="rId9" Type="http://schemas.openxmlformats.org/officeDocument/2006/relationships/image" Target="../media/image40.jpeg"/><Relationship Id="rId14" Type="http://schemas.openxmlformats.org/officeDocument/2006/relationships/image" Target="../media/image45.png"/><Relationship Id="rId22" Type="http://schemas.openxmlformats.org/officeDocument/2006/relationships/image" Target="../media/image52.png"/><Relationship Id="rId27" Type="http://schemas.openxmlformats.org/officeDocument/2006/relationships/image" Target="../media/image5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icture containing food, vegetable, fruit, different&#10;&#10;Description automatically generated">
            <a:extLst>
              <a:ext uri="{FF2B5EF4-FFF2-40B4-BE49-F238E27FC236}">
                <a16:creationId xmlns:a16="http://schemas.microsoft.com/office/drawing/2014/main" id="{97B54452-D6F7-CA4E-1411-011A5F0F0D96}"/>
              </a:ext>
            </a:extLst>
          </p:cNvPr>
          <p:cNvPicPr>
            <a:picLocks noChangeAspect="1"/>
          </p:cNvPicPr>
          <p:nvPr/>
        </p:nvPicPr>
        <p:blipFill rotWithShape="1">
          <a:blip r:embed="rId2">
            <a:extLst>
              <a:ext uri="{28A0092B-C50C-407E-A947-70E740481C1C}">
                <a14:useLocalDpi xmlns:a14="http://schemas.microsoft.com/office/drawing/2010/main" val="0"/>
              </a:ext>
            </a:extLst>
          </a:blip>
          <a:srcRect t="16659" r="9091" b="35333"/>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01CEA1D0-860B-12BB-C6C3-8696BF3869AC}"/>
              </a:ext>
            </a:extLst>
          </p:cNvPr>
          <p:cNvSpPr txBox="1">
            <a:spLocks/>
          </p:cNvSpPr>
          <p:nvPr/>
        </p:nvSpPr>
        <p:spPr>
          <a:xfrm>
            <a:off x="477980" y="2143510"/>
            <a:ext cx="5152057" cy="18757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600" dirty="0"/>
              <a:t>Progress and prospects for the </a:t>
            </a:r>
            <a:r>
              <a:rPr lang="en-US" sz="3600" b="1" dirty="0"/>
              <a:t>Compositional Dietary Nutrition Ontology</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picture containing text, clipart&#10;&#10;Description automatically generated">
            <a:extLst>
              <a:ext uri="{FF2B5EF4-FFF2-40B4-BE49-F238E27FC236}">
                <a16:creationId xmlns:a16="http://schemas.microsoft.com/office/drawing/2014/main" id="{64F9F7E2-6354-D1ED-3C64-E6435492DB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242" y="217225"/>
            <a:ext cx="2707766" cy="1398587"/>
          </a:xfrm>
          <a:prstGeom prst="rect">
            <a:avLst/>
          </a:prstGeom>
        </p:spPr>
      </p:pic>
      <p:sp>
        <p:nvSpPr>
          <p:cNvPr id="6" name="TextBox 5">
            <a:extLst>
              <a:ext uri="{FF2B5EF4-FFF2-40B4-BE49-F238E27FC236}">
                <a16:creationId xmlns:a16="http://schemas.microsoft.com/office/drawing/2014/main" id="{D475A4F6-210F-2FB0-DBD4-EBD54F78A623}"/>
              </a:ext>
            </a:extLst>
          </p:cNvPr>
          <p:cNvSpPr txBox="1"/>
          <p:nvPr/>
        </p:nvSpPr>
        <p:spPr>
          <a:xfrm>
            <a:off x="476229" y="4905857"/>
            <a:ext cx="4202304" cy="646331"/>
          </a:xfrm>
          <a:prstGeom prst="rect">
            <a:avLst/>
          </a:prstGeom>
          <a:noFill/>
        </p:spPr>
        <p:txBody>
          <a:bodyPr wrap="square">
            <a:spAutoFit/>
          </a:bodyPr>
          <a:lstStyle/>
          <a:p>
            <a:r>
              <a:rPr lang="en-US" sz="1200" b="0" i="0" u="none" strike="noStrike" baseline="0" dirty="0">
                <a:latin typeface="Times New Roman" panose="02020603050405020304" pitchFamily="18" charset="0"/>
              </a:rPr>
              <a:t>Liliana Andrés-Hernández, Kai Blumberg, Damion Dooley, Britt Burton-Freeman, Paul </a:t>
            </a:r>
            <a:r>
              <a:rPr lang="en-US" sz="1200" b="0" i="0" u="none" strike="noStrike" baseline="0" dirty="0" err="1">
                <a:latin typeface="Times New Roman" panose="02020603050405020304" pitchFamily="18" charset="0"/>
              </a:rPr>
              <a:t>Magelli</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Shavawn</a:t>
            </a:r>
            <a:r>
              <a:rPr lang="en-US" sz="1200" b="0" i="0" u="none" strike="noStrike" baseline="0" dirty="0">
                <a:latin typeface="Times New Roman" panose="02020603050405020304" pitchFamily="18" charset="0"/>
              </a:rPr>
              <a:t> M. Forester, Graham J. King</a:t>
            </a:r>
            <a:r>
              <a:rPr lang="en-US" sz="1200" dirty="0">
                <a:latin typeface="Times New Roman" panose="02020603050405020304" pitchFamily="18" charset="0"/>
              </a:rPr>
              <a:t>.</a:t>
            </a:r>
            <a:endParaRPr lang="en-US" sz="1200" dirty="0"/>
          </a:p>
        </p:txBody>
      </p:sp>
    </p:spTree>
    <p:extLst>
      <p:ext uri="{BB962C8B-B14F-4D97-AF65-F5344CB8AC3E}">
        <p14:creationId xmlns:p14="http://schemas.microsoft.com/office/powerpoint/2010/main" val="4210767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D4773CA-6F12-1CCE-3008-65CA72CDA1FE}"/>
              </a:ext>
            </a:extLst>
          </p:cNvPr>
          <p:cNvSpPr txBox="1"/>
          <p:nvPr/>
        </p:nvSpPr>
        <p:spPr>
          <a:xfrm>
            <a:off x="8184503" y="1903052"/>
            <a:ext cx="2128695" cy="584775"/>
          </a:xfrm>
          <a:prstGeom prst="rect">
            <a:avLst/>
          </a:prstGeom>
          <a:noFill/>
        </p:spPr>
        <p:txBody>
          <a:bodyPr wrap="square" rtlCol="0">
            <a:spAutoFit/>
          </a:bodyPr>
          <a:lstStyle/>
          <a:p>
            <a:r>
              <a:rPr lang="en-AU" sz="1600" b="1" cap="small" dirty="0">
                <a:cs typeface="Arial" panose="020B0604020202020204" pitchFamily="34" charset="0"/>
              </a:rPr>
              <a:t>Human </a:t>
            </a:r>
          </a:p>
          <a:p>
            <a:r>
              <a:rPr lang="en-AU" sz="1600" b="1" cap="small" dirty="0">
                <a:cs typeface="Arial" panose="020B0604020202020204" pitchFamily="34" charset="0"/>
              </a:rPr>
              <a:t>Dietary Role</a:t>
            </a:r>
          </a:p>
        </p:txBody>
      </p:sp>
      <p:sp>
        <p:nvSpPr>
          <p:cNvPr id="5" name="TextBox 4">
            <a:extLst>
              <a:ext uri="{FF2B5EF4-FFF2-40B4-BE49-F238E27FC236}">
                <a16:creationId xmlns:a16="http://schemas.microsoft.com/office/drawing/2014/main" id="{48A809DE-1977-B6F3-942E-C17A1C32DDBB}"/>
              </a:ext>
            </a:extLst>
          </p:cNvPr>
          <p:cNvSpPr txBox="1"/>
          <p:nvPr/>
        </p:nvSpPr>
        <p:spPr>
          <a:xfrm>
            <a:off x="1288050" y="3171300"/>
            <a:ext cx="1948246" cy="584775"/>
          </a:xfrm>
          <a:prstGeom prst="rect">
            <a:avLst/>
          </a:prstGeom>
          <a:noFill/>
        </p:spPr>
        <p:txBody>
          <a:bodyPr wrap="square" rtlCol="0">
            <a:spAutoFit/>
          </a:bodyPr>
          <a:lstStyle/>
          <a:p>
            <a:pPr algn="ctr"/>
            <a:r>
              <a:rPr lang="en-AU" sz="1600" b="1" cap="small" dirty="0">
                <a:cs typeface="Arial" panose="020B0604020202020204" pitchFamily="34" charset="0"/>
              </a:rPr>
              <a:t>Dietary Material Physical Attribute</a:t>
            </a:r>
          </a:p>
        </p:txBody>
      </p:sp>
      <p:sp>
        <p:nvSpPr>
          <p:cNvPr id="6" name="Flowchart: Connector 5">
            <a:extLst>
              <a:ext uri="{FF2B5EF4-FFF2-40B4-BE49-F238E27FC236}">
                <a16:creationId xmlns:a16="http://schemas.microsoft.com/office/drawing/2014/main" id="{5BEA9A7E-6509-AFC8-E53A-6E32EC42DADA}"/>
              </a:ext>
            </a:extLst>
          </p:cNvPr>
          <p:cNvSpPr/>
          <p:nvPr/>
        </p:nvSpPr>
        <p:spPr>
          <a:xfrm>
            <a:off x="3176873" y="3263580"/>
            <a:ext cx="396000" cy="396000"/>
          </a:xfrm>
          <a:prstGeom prst="flowChartConnector">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ln>
                <a:solidFill>
                  <a:schemeClr val="accent1">
                    <a:lumMod val="20000"/>
                    <a:lumOff val="80000"/>
                  </a:schemeClr>
                </a:solidFill>
              </a:ln>
              <a:solidFill>
                <a:schemeClr val="tx1"/>
              </a:solidFill>
              <a:cs typeface="Arial" panose="020B0604020202020204" pitchFamily="34" charset="0"/>
            </a:endParaRPr>
          </a:p>
        </p:txBody>
      </p:sp>
      <p:pic>
        <p:nvPicPr>
          <p:cNvPr id="7" name="Picture 6">
            <a:extLst>
              <a:ext uri="{FF2B5EF4-FFF2-40B4-BE49-F238E27FC236}">
                <a16:creationId xmlns:a16="http://schemas.microsoft.com/office/drawing/2014/main" id="{C7F12583-916B-F31B-128D-316806F7F33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16569" y="226133"/>
            <a:ext cx="1492611" cy="853617"/>
          </a:xfrm>
          <a:prstGeom prst="rect">
            <a:avLst/>
          </a:prstGeom>
        </p:spPr>
      </p:pic>
      <p:sp>
        <p:nvSpPr>
          <p:cNvPr id="8" name="TextBox 7">
            <a:extLst>
              <a:ext uri="{FF2B5EF4-FFF2-40B4-BE49-F238E27FC236}">
                <a16:creationId xmlns:a16="http://schemas.microsoft.com/office/drawing/2014/main" id="{7FF767A5-8ED5-5276-12B3-070A03E42949}"/>
              </a:ext>
            </a:extLst>
          </p:cNvPr>
          <p:cNvSpPr txBox="1"/>
          <p:nvPr/>
        </p:nvSpPr>
        <p:spPr>
          <a:xfrm>
            <a:off x="8855806" y="2944862"/>
            <a:ext cx="1839697" cy="584775"/>
          </a:xfrm>
          <a:prstGeom prst="rect">
            <a:avLst/>
          </a:prstGeom>
          <a:solidFill>
            <a:schemeClr val="bg1">
              <a:alpha val="0"/>
            </a:schemeClr>
          </a:solidFill>
          <a:ln>
            <a:solidFill>
              <a:schemeClr val="bg1"/>
            </a:solidFill>
          </a:ln>
        </p:spPr>
        <p:txBody>
          <a:bodyPr wrap="square" rIns="0" rtlCol="0">
            <a:spAutoFit/>
          </a:bodyPr>
          <a:lstStyle/>
          <a:p>
            <a:r>
              <a:rPr lang="en-AU" sz="1600" b="1" cap="small" dirty="0">
                <a:cs typeface="Arial" panose="020B0604020202020204" pitchFamily="34" charset="0"/>
              </a:rPr>
              <a:t>Nutritional Functional Attribute</a:t>
            </a:r>
          </a:p>
        </p:txBody>
      </p:sp>
      <p:sp>
        <p:nvSpPr>
          <p:cNvPr id="10" name="Flowchart: Connector 9">
            <a:extLst>
              <a:ext uri="{FF2B5EF4-FFF2-40B4-BE49-F238E27FC236}">
                <a16:creationId xmlns:a16="http://schemas.microsoft.com/office/drawing/2014/main" id="{23E63691-7271-A447-C193-BA871E0ADB76}"/>
              </a:ext>
            </a:extLst>
          </p:cNvPr>
          <p:cNvSpPr/>
          <p:nvPr/>
        </p:nvSpPr>
        <p:spPr>
          <a:xfrm>
            <a:off x="5050020" y="3158403"/>
            <a:ext cx="396000" cy="396000"/>
          </a:xfrm>
          <a:prstGeom prst="flowChartConnector">
            <a:avLst/>
          </a:prstGeom>
          <a:solidFill>
            <a:srgbClr val="0066FF">
              <a:alpha val="22000"/>
            </a:srgbClr>
          </a:solidFill>
          <a:ln>
            <a:solidFill>
              <a:schemeClr val="dk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solidFill>
                <a:schemeClr val="bg1">
                  <a:lumMod val="75000"/>
                </a:schemeClr>
              </a:solidFill>
              <a:cs typeface="Arial" panose="020B0604020202020204" pitchFamily="34" charset="0"/>
            </a:endParaRPr>
          </a:p>
        </p:txBody>
      </p:sp>
      <p:sp>
        <p:nvSpPr>
          <p:cNvPr id="11" name="TextBox 10">
            <a:extLst>
              <a:ext uri="{FF2B5EF4-FFF2-40B4-BE49-F238E27FC236}">
                <a16:creationId xmlns:a16="http://schemas.microsoft.com/office/drawing/2014/main" id="{7C0582BB-1DF8-321B-4D54-17A8B93B8EC6}"/>
              </a:ext>
            </a:extLst>
          </p:cNvPr>
          <p:cNvSpPr txBox="1"/>
          <p:nvPr/>
        </p:nvSpPr>
        <p:spPr>
          <a:xfrm>
            <a:off x="5283761" y="3416762"/>
            <a:ext cx="2783607" cy="338554"/>
          </a:xfrm>
          <a:prstGeom prst="rect">
            <a:avLst/>
          </a:prstGeom>
          <a:noFill/>
        </p:spPr>
        <p:txBody>
          <a:bodyPr wrap="square" rtlCol="0">
            <a:spAutoFit/>
          </a:bodyPr>
          <a:lstStyle/>
          <a:p>
            <a:pPr algn="r"/>
            <a:r>
              <a:rPr lang="en-AU" sz="1600" b="1" cap="small" dirty="0">
                <a:solidFill>
                  <a:schemeClr val="bg1">
                    <a:lumMod val="75000"/>
                  </a:schemeClr>
                </a:solidFill>
                <a:cs typeface="Arial" panose="020B0604020202020204" pitchFamily="34" charset="0"/>
              </a:rPr>
              <a:t>Dietary Chemical Component</a:t>
            </a:r>
          </a:p>
        </p:txBody>
      </p:sp>
      <p:sp>
        <p:nvSpPr>
          <p:cNvPr id="20" name="Flowchart: Connector 19">
            <a:extLst>
              <a:ext uri="{FF2B5EF4-FFF2-40B4-BE49-F238E27FC236}">
                <a16:creationId xmlns:a16="http://schemas.microsoft.com/office/drawing/2014/main" id="{C3ADAA98-5F54-9498-1935-65EC593AF45E}"/>
              </a:ext>
            </a:extLst>
          </p:cNvPr>
          <p:cNvSpPr/>
          <p:nvPr/>
        </p:nvSpPr>
        <p:spPr>
          <a:xfrm>
            <a:off x="8453770" y="3113307"/>
            <a:ext cx="396000" cy="396000"/>
          </a:xfrm>
          <a:prstGeom prst="flowChartConnector">
            <a:avLst/>
          </a:prstGeom>
          <a:solidFill>
            <a:srgbClr val="E25CC5"/>
          </a:solidFill>
          <a:ln>
            <a:solidFill>
              <a:srgbClr val="EEDC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solidFill>
                <a:schemeClr val="tx1"/>
              </a:solidFill>
              <a:cs typeface="Arial" panose="020B0604020202020204" pitchFamily="34" charset="0"/>
            </a:endParaRPr>
          </a:p>
        </p:txBody>
      </p:sp>
      <p:cxnSp>
        <p:nvCxnSpPr>
          <p:cNvPr id="33" name="Straight Arrow Connector 32">
            <a:extLst>
              <a:ext uri="{FF2B5EF4-FFF2-40B4-BE49-F238E27FC236}">
                <a16:creationId xmlns:a16="http://schemas.microsoft.com/office/drawing/2014/main" id="{08B6EFF8-BD50-B54E-DE00-C36DF6FB8EDC}"/>
              </a:ext>
            </a:extLst>
          </p:cNvPr>
          <p:cNvCxnSpPr>
            <a:cxnSpLocks/>
            <a:stCxn id="6" idx="6"/>
            <a:endCxn id="10" idx="2"/>
          </p:cNvCxnSpPr>
          <p:nvPr/>
        </p:nvCxnSpPr>
        <p:spPr>
          <a:xfrm flipV="1">
            <a:off x="3572873" y="3356403"/>
            <a:ext cx="1477147" cy="10517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1DED863-22A1-6AAB-6EC3-E06C7A80E65F}"/>
              </a:ext>
            </a:extLst>
          </p:cNvPr>
          <p:cNvCxnSpPr>
            <a:cxnSpLocks/>
            <a:stCxn id="20" idx="2"/>
            <a:endCxn id="10" idx="6"/>
          </p:cNvCxnSpPr>
          <p:nvPr/>
        </p:nvCxnSpPr>
        <p:spPr>
          <a:xfrm flipH="1">
            <a:off x="5446020" y="3311307"/>
            <a:ext cx="3007750" cy="4509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3B6F8A1-C372-3681-F6A2-D2888CBF608A}"/>
              </a:ext>
            </a:extLst>
          </p:cNvPr>
          <p:cNvCxnSpPr>
            <a:cxnSpLocks/>
            <a:stCxn id="10" idx="0"/>
            <a:endCxn id="51" idx="4"/>
          </p:cNvCxnSpPr>
          <p:nvPr/>
        </p:nvCxnSpPr>
        <p:spPr>
          <a:xfrm flipV="1">
            <a:off x="5248020" y="2520381"/>
            <a:ext cx="3279" cy="638022"/>
          </a:xfrm>
          <a:prstGeom prst="straightConnector1">
            <a:avLst/>
          </a:prstGeom>
          <a:ln w="44450" cmpd="dbl">
            <a:solidFill>
              <a:schemeClr val="dk1">
                <a:alpha val="2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B1FAAB07-A460-A933-101A-6F83615AB0AB}"/>
              </a:ext>
            </a:extLst>
          </p:cNvPr>
          <p:cNvSpPr/>
          <p:nvPr/>
        </p:nvSpPr>
        <p:spPr>
          <a:xfrm rot="21431884">
            <a:off x="6741536" y="3083362"/>
            <a:ext cx="902042" cy="307777"/>
          </a:xfrm>
          <a:prstGeom prst="rect">
            <a:avLst/>
          </a:prstGeom>
          <a:solidFill>
            <a:schemeClr val="bg1"/>
          </a:solidFill>
        </p:spPr>
        <p:txBody>
          <a:bodyPr wrap="none">
            <a:spAutoFit/>
          </a:bodyPr>
          <a:lstStyle/>
          <a:p>
            <a:r>
              <a:rPr lang="en-AU" sz="1400" dirty="0"/>
              <a:t>inheres in</a:t>
            </a:r>
          </a:p>
        </p:txBody>
      </p:sp>
      <p:sp>
        <p:nvSpPr>
          <p:cNvPr id="40" name="TextBox 39">
            <a:extLst>
              <a:ext uri="{FF2B5EF4-FFF2-40B4-BE49-F238E27FC236}">
                <a16:creationId xmlns:a16="http://schemas.microsoft.com/office/drawing/2014/main" id="{BF9ACC5E-6DAC-1C3C-D232-25DD21369B8E}"/>
              </a:ext>
            </a:extLst>
          </p:cNvPr>
          <p:cNvSpPr txBox="1"/>
          <p:nvPr/>
        </p:nvSpPr>
        <p:spPr>
          <a:xfrm>
            <a:off x="3522628" y="1516214"/>
            <a:ext cx="3253472" cy="584775"/>
          </a:xfrm>
          <a:prstGeom prst="rect">
            <a:avLst/>
          </a:prstGeom>
          <a:solidFill>
            <a:schemeClr val="bg1"/>
          </a:solidFill>
          <a:ln>
            <a:solidFill>
              <a:schemeClr val="bg1"/>
            </a:solidFill>
          </a:ln>
        </p:spPr>
        <p:txBody>
          <a:bodyPr wrap="square" rIns="0" rtlCol="0">
            <a:spAutoFit/>
          </a:bodyPr>
          <a:lstStyle/>
          <a:p>
            <a:pPr algn="ctr"/>
            <a:r>
              <a:rPr lang="en-AU" sz="1600" b="1" cap="small" dirty="0">
                <a:solidFill>
                  <a:schemeClr val="bg1">
                    <a:lumMod val="75000"/>
                  </a:schemeClr>
                </a:solidFill>
                <a:cs typeface="Arial" panose="020B0604020202020204" pitchFamily="34" charset="0"/>
              </a:rPr>
              <a:t>Concentration Of Dietary Chemical Component in material entity</a:t>
            </a:r>
          </a:p>
        </p:txBody>
      </p:sp>
      <p:sp>
        <p:nvSpPr>
          <p:cNvPr id="44" name="Flowchart: Connector 43">
            <a:extLst>
              <a:ext uri="{FF2B5EF4-FFF2-40B4-BE49-F238E27FC236}">
                <a16:creationId xmlns:a16="http://schemas.microsoft.com/office/drawing/2014/main" id="{60A4D89E-B498-716C-CA49-4CF33D4E2F48}"/>
              </a:ext>
            </a:extLst>
          </p:cNvPr>
          <p:cNvSpPr/>
          <p:nvPr/>
        </p:nvSpPr>
        <p:spPr>
          <a:xfrm>
            <a:off x="7780615" y="2154560"/>
            <a:ext cx="396000" cy="396000"/>
          </a:xfrm>
          <a:prstGeom prst="flowChartConnector">
            <a:avLst/>
          </a:prstGeom>
          <a:solidFill>
            <a:schemeClr val="accent2">
              <a:lumMod val="75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solidFill>
                <a:schemeClr val="tx1"/>
              </a:solidFill>
              <a:cs typeface="Arial" panose="020B0604020202020204" pitchFamily="34" charset="0"/>
            </a:endParaRPr>
          </a:p>
        </p:txBody>
      </p:sp>
      <p:cxnSp>
        <p:nvCxnSpPr>
          <p:cNvPr id="48" name="Straight Connector 47">
            <a:extLst>
              <a:ext uri="{FF2B5EF4-FFF2-40B4-BE49-F238E27FC236}">
                <a16:creationId xmlns:a16="http://schemas.microsoft.com/office/drawing/2014/main" id="{4945C229-9238-8C84-B9E2-6EB024E11E3B}"/>
              </a:ext>
            </a:extLst>
          </p:cNvPr>
          <p:cNvCxnSpPr>
            <a:cxnSpLocks/>
            <a:stCxn id="44" idx="5"/>
            <a:endCxn id="20" idx="1"/>
          </p:cNvCxnSpPr>
          <p:nvPr/>
        </p:nvCxnSpPr>
        <p:spPr>
          <a:xfrm>
            <a:off x="8118622" y="2492567"/>
            <a:ext cx="393141" cy="678733"/>
          </a:xfrm>
          <a:prstGeom prst="line">
            <a:avLst/>
          </a:prstGeom>
          <a:ln w="28575">
            <a:solidFill>
              <a:srgbClr val="E25CC5"/>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AE0C746-8135-4B8E-69B2-1EF075316924}"/>
              </a:ext>
            </a:extLst>
          </p:cNvPr>
          <p:cNvCxnSpPr>
            <a:cxnSpLocks/>
            <a:stCxn id="10" idx="7"/>
            <a:endCxn id="44" idx="2"/>
          </p:cNvCxnSpPr>
          <p:nvPr/>
        </p:nvCxnSpPr>
        <p:spPr>
          <a:xfrm flipV="1">
            <a:off x="5388027" y="2352560"/>
            <a:ext cx="2392588" cy="86383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52D996B-69FE-E8F9-346E-AD637E918F15}"/>
              </a:ext>
            </a:extLst>
          </p:cNvPr>
          <p:cNvSpPr txBox="1"/>
          <p:nvPr/>
        </p:nvSpPr>
        <p:spPr>
          <a:xfrm rot="20449490">
            <a:off x="6090747" y="2607326"/>
            <a:ext cx="1037067" cy="307777"/>
          </a:xfrm>
          <a:prstGeom prst="rect">
            <a:avLst/>
          </a:prstGeom>
          <a:solidFill>
            <a:schemeClr val="bg1"/>
          </a:solidFill>
        </p:spPr>
        <p:txBody>
          <a:bodyPr wrap="square" rtlCol="0">
            <a:spAutoFit/>
          </a:bodyPr>
          <a:lstStyle/>
          <a:p>
            <a:pPr algn="ctr"/>
            <a:r>
              <a:rPr lang="en-AU" sz="1400" dirty="0"/>
              <a:t>has role</a:t>
            </a:r>
          </a:p>
        </p:txBody>
      </p:sp>
      <p:sp>
        <p:nvSpPr>
          <p:cNvPr id="51" name="Flowchart: Connector 50">
            <a:extLst>
              <a:ext uri="{FF2B5EF4-FFF2-40B4-BE49-F238E27FC236}">
                <a16:creationId xmlns:a16="http://schemas.microsoft.com/office/drawing/2014/main" id="{CE489E74-7535-A693-4265-E672816D76C9}"/>
              </a:ext>
            </a:extLst>
          </p:cNvPr>
          <p:cNvSpPr/>
          <p:nvPr/>
        </p:nvSpPr>
        <p:spPr>
          <a:xfrm>
            <a:off x="5053299" y="2124381"/>
            <a:ext cx="396000" cy="396000"/>
          </a:xfrm>
          <a:prstGeom prst="flowChartConnector">
            <a:avLst/>
          </a:prstGeom>
          <a:solidFill>
            <a:srgbClr val="33CC33">
              <a:alpha val="22000"/>
            </a:srgbClr>
          </a:solidFill>
          <a:ln>
            <a:solidFill>
              <a:schemeClr val="dk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solidFill>
                <a:schemeClr val="bg1">
                  <a:lumMod val="75000"/>
                </a:schemeClr>
              </a:solidFill>
              <a:cs typeface="Arial" panose="020B0604020202020204" pitchFamily="34" charset="0"/>
            </a:endParaRPr>
          </a:p>
        </p:txBody>
      </p:sp>
      <p:cxnSp>
        <p:nvCxnSpPr>
          <p:cNvPr id="63" name="Straight Arrow Connector 62">
            <a:extLst>
              <a:ext uri="{FF2B5EF4-FFF2-40B4-BE49-F238E27FC236}">
                <a16:creationId xmlns:a16="http://schemas.microsoft.com/office/drawing/2014/main" id="{9B191912-0D02-C300-7C34-D1468E973921}"/>
              </a:ext>
            </a:extLst>
          </p:cNvPr>
          <p:cNvCxnSpPr>
            <a:cxnSpLocks/>
            <a:endCxn id="10" idx="1"/>
          </p:cNvCxnSpPr>
          <p:nvPr/>
        </p:nvCxnSpPr>
        <p:spPr>
          <a:xfrm>
            <a:off x="3855967" y="2595352"/>
            <a:ext cx="1252046" cy="621044"/>
          </a:xfrm>
          <a:prstGeom prst="straightConnector1">
            <a:avLst/>
          </a:prstGeom>
          <a:ln w="50800" cmpd="dbl">
            <a:solidFill>
              <a:schemeClr val="dk1">
                <a:alpha val="2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a:extLst>
              <a:ext uri="{FF2B5EF4-FFF2-40B4-BE49-F238E27FC236}">
                <a16:creationId xmlns:a16="http://schemas.microsoft.com/office/drawing/2014/main" id="{4CE70EAF-53F4-A0AC-B776-3EEE9720D3D4}"/>
              </a:ext>
            </a:extLst>
          </p:cNvPr>
          <p:cNvPicPr>
            <a:picLocks noChangeAspect="1"/>
          </p:cNvPicPr>
          <p:nvPr/>
        </p:nvPicPr>
        <p:blipFill>
          <a:blip r:embed="rId4">
            <a:alphaModFix amt="24000"/>
            <a:extLst>
              <a:ext uri="{28A0092B-C50C-407E-A947-70E740481C1C}">
                <a14:useLocalDpi xmlns:a14="http://schemas.microsoft.com/office/drawing/2010/main"/>
              </a:ext>
            </a:extLst>
          </a:blip>
          <a:stretch>
            <a:fillRect/>
          </a:stretch>
        </p:blipFill>
        <p:spPr>
          <a:xfrm>
            <a:off x="3161064" y="2403867"/>
            <a:ext cx="765167" cy="233028"/>
          </a:xfrm>
          <a:prstGeom prst="rect">
            <a:avLst/>
          </a:prstGeom>
        </p:spPr>
      </p:pic>
      <p:sp>
        <p:nvSpPr>
          <p:cNvPr id="9" name="TextBox 8">
            <a:extLst>
              <a:ext uri="{FF2B5EF4-FFF2-40B4-BE49-F238E27FC236}">
                <a16:creationId xmlns:a16="http://schemas.microsoft.com/office/drawing/2014/main" id="{CF8A3CD5-9314-F615-4D4D-9559D61E0562}"/>
              </a:ext>
            </a:extLst>
          </p:cNvPr>
          <p:cNvSpPr txBox="1"/>
          <p:nvPr/>
        </p:nvSpPr>
        <p:spPr>
          <a:xfrm>
            <a:off x="5584496" y="361285"/>
            <a:ext cx="1714269" cy="584775"/>
          </a:xfrm>
          <a:prstGeom prst="rect">
            <a:avLst/>
          </a:prstGeom>
          <a:noFill/>
        </p:spPr>
        <p:txBody>
          <a:bodyPr wrap="square" rtlCol="0">
            <a:spAutoFit/>
          </a:bodyPr>
          <a:lstStyle/>
          <a:p>
            <a:pPr algn="ctr"/>
            <a:r>
              <a:rPr lang="en-AU" sz="3200" b="1" cap="small" dirty="0">
                <a:solidFill>
                  <a:schemeClr val="accent6">
                    <a:lumMod val="75000"/>
                  </a:schemeClr>
                </a:solidFill>
                <a:cs typeface="Arial" panose="020B0604020202020204" pitchFamily="34" charset="0"/>
              </a:rPr>
              <a:t>Classes </a:t>
            </a:r>
          </a:p>
        </p:txBody>
      </p:sp>
      <p:sp>
        <p:nvSpPr>
          <p:cNvPr id="12" name="Rectangle 11">
            <a:extLst>
              <a:ext uri="{FF2B5EF4-FFF2-40B4-BE49-F238E27FC236}">
                <a16:creationId xmlns:a16="http://schemas.microsoft.com/office/drawing/2014/main" id="{DA705CF7-C08E-BF21-3527-0BD88022241B}"/>
              </a:ext>
            </a:extLst>
          </p:cNvPr>
          <p:cNvSpPr/>
          <p:nvPr/>
        </p:nvSpPr>
        <p:spPr>
          <a:xfrm rot="21431884">
            <a:off x="3804417" y="3253992"/>
            <a:ext cx="902042" cy="307777"/>
          </a:xfrm>
          <a:prstGeom prst="rect">
            <a:avLst/>
          </a:prstGeom>
          <a:solidFill>
            <a:schemeClr val="bg1"/>
          </a:solidFill>
        </p:spPr>
        <p:txBody>
          <a:bodyPr wrap="none">
            <a:spAutoFit/>
          </a:bodyPr>
          <a:lstStyle/>
          <a:p>
            <a:r>
              <a:rPr lang="en-AU" sz="1400" dirty="0"/>
              <a:t>inheres in</a:t>
            </a:r>
          </a:p>
        </p:txBody>
      </p:sp>
      <p:pic>
        <p:nvPicPr>
          <p:cNvPr id="2" name="Picture 1">
            <a:extLst>
              <a:ext uri="{FF2B5EF4-FFF2-40B4-BE49-F238E27FC236}">
                <a16:creationId xmlns:a16="http://schemas.microsoft.com/office/drawing/2014/main" id="{553E79BE-6C5B-E739-F706-F4BF1A7983EE}"/>
              </a:ext>
            </a:extLst>
          </p:cNvPr>
          <p:cNvPicPr>
            <a:picLocks noChangeAspect="1"/>
          </p:cNvPicPr>
          <p:nvPr/>
        </p:nvPicPr>
        <p:blipFill rotWithShape="1">
          <a:blip r:embed="rId5"/>
          <a:srcRect l="12412" t="21212" r="53484" b="29057"/>
          <a:stretch/>
        </p:blipFill>
        <p:spPr>
          <a:xfrm>
            <a:off x="2612374" y="4094987"/>
            <a:ext cx="5073980" cy="2080936"/>
          </a:xfrm>
          <a:prstGeom prst="rect">
            <a:avLst/>
          </a:prstGeom>
        </p:spPr>
      </p:pic>
      <p:pic>
        <p:nvPicPr>
          <p:cNvPr id="15" name="Picture 14">
            <a:extLst>
              <a:ext uri="{FF2B5EF4-FFF2-40B4-BE49-F238E27FC236}">
                <a16:creationId xmlns:a16="http://schemas.microsoft.com/office/drawing/2014/main" id="{586551F7-E801-00C0-212E-F9789A9ACE11}"/>
              </a:ext>
            </a:extLst>
          </p:cNvPr>
          <p:cNvPicPr>
            <a:picLocks noChangeAspect="1"/>
          </p:cNvPicPr>
          <p:nvPr/>
        </p:nvPicPr>
        <p:blipFill rotWithShape="1">
          <a:blip r:embed="rId6"/>
          <a:srcRect t="39314" r="87283" b="43738"/>
          <a:stretch/>
        </p:blipFill>
        <p:spPr>
          <a:xfrm>
            <a:off x="6462118" y="5489365"/>
            <a:ext cx="2057943" cy="771385"/>
          </a:xfrm>
          <a:prstGeom prst="rect">
            <a:avLst/>
          </a:prstGeom>
        </p:spPr>
      </p:pic>
      <p:pic>
        <p:nvPicPr>
          <p:cNvPr id="17" name="Picture 16">
            <a:extLst>
              <a:ext uri="{FF2B5EF4-FFF2-40B4-BE49-F238E27FC236}">
                <a16:creationId xmlns:a16="http://schemas.microsoft.com/office/drawing/2014/main" id="{7417A637-975B-A127-A503-A67A4D809B87}"/>
              </a:ext>
            </a:extLst>
          </p:cNvPr>
          <p:cNvPicPr>
            <a:picLocks noChangeAspect="1"/>
          </p:cNvPicPr>
          <p:nvPr/>
        </p:nvPicPr>
        <p:blipFill rotWithShape="1">
          <a:blip r:embed="rId7"/>
          <a:srcRect t="39314" r="86129" b="37112"/>
          <a:stretch/>
        </p:blipFill>
        <p:spPr>
          <a:xfrm>
            <a:off x="7196112" y="4277626"/>
            <a:ext cx="2017757" cy="964467"/>
          </a:xfrm>
          <a:prstGeom prst="rect">
            <a:avLst/>
          </a:prstGeom>
        </p:spPr>
      </p:pic>
    </p:spTree>
    <p:extLst>
      <p:ext uri="{BB962C8B-B14F-4D97-AF65-F5344CB8AC3E}">
        <p14:creationId xmlns:p14="http://schemas.microsoft.com/office/powerpoint/2010/main" val="1333475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6" name="Rectangle 5128">
            <a:extLst>
              <a:ext uri="{FF2B5EF4-FFF2-40B4-BE49-F238E27FC236}">
                <a16:creationId xmlns:a16="http://schemas.microsoft.com/office/drawing/2014/main" id="{4E98B8B0-573C-43DD-85FE-31433D5707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Bambara Groundnut - Crop Trust">
            <a:extLst>
              <a:ext uri="{FF2B5EF4-FFF2-40B4-BE49-F238E27FC236}">
                <a16:creationId xmlns:a16="http://schemas.microsoft.com/office/drawing/2014/main" id="{960AEA7C-F867-20D8-0A60-DD3D2642C4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31" r="13404" b="2"/>
          <a:stretch/>
        </p:blipFill>
        <p:spPr bwMode="auto">
          <a:xfrm>
            <a:off x="20" y="10"/>
            <a:ext cx="7642726" cy="6857990"/>
          </a:xfrm>
          <a:prstGeom prst="rect">
            <a:avLst/>
          </a:prstGeom>
          <a:noFill/>
          <a:extLst>
            <a:ext uri="{909E8E84-426E-40DD-AFC4-6F175D3DCCD1}">
              <a14:hiddenFill xmlns:a14="http://schemas.microsoft.com/office/drawing/2010/main">
                <a:solidFill>
                  <a:srgbClr val="FFFFFF"/>
                </a:solidFill>
              </a14:hiddenFill>
            </a:ext>
          </a:extLst>
        </p:spPr>
      </p:pic>
      <p:sp>
        <p:nvSpPr>
          <p:cNvPr id="5137" name="Rectangle 5130">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263" y="3986129"/>
            <a:ext cx="6288261" cy="2253231"/>
          </a:xfrm>
          <a:prstGeom prst="rect">
            <a:avLst/>
          </a:prstGeom>
          <a:solidFill>
            <a:schemeClr val="bg1">
              <a:alpha val="95000"/>
            </a:schemeClr>
          </a:solidFill>
          <a:ln w="12700">
            <a:solidFill>
              <a:srgbClr val="EFEFE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24" name="Picture 4" descr="Bambara Groundnut for Food Security in the Changing African Climate |  SpringerLink">
            <a:extLst>
              <a:ext uri="{FF2B5EF4-FFF2-40B4-BE49-F238E27FC236}">
                <a16:creationId xmlns:a16="http://schemas.microsoft.com/office/drawing/2014/main" id="{A346602F-A915-A0D6-96A7-54982EDF712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65" r="-369" b="2"/>
          <a:stretch/>
        </p:blipFill>
        <p:spPr bwMode="auto">
          <a:xfrm>
            <a:off x="7756324" y="3204382"/>
            <a:ext cx="4322098" cy="1535782"/>
          </a:xfrm>
          <a:prstGeom prst="rect">
            <a:avLst/>
          </a:prstGeom>
          <a:noFill/>
          <a:extLst>
            <a:ext uri="{909E8E84-426E-40DD-AFC4-6F175D3DCCD1}">
              <a14:hiddenFill xmlns:a14="http://schemas.microsoft.com/office/drawing/2010/main">
                <a:solidFill>
                  <a:srgbClr val="FFFFFF"/>
                </a:solidFill>
              </a14:hiddenFill>
            </a:ext>
          </a:extLst>
        </p:spPr>
      </p:pic>
      <p:sp>
        <p:nvSpPr>
          <p:cNvPr id="5138" name="Rectangle 5132">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370" y="47845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5" name="Rectangle 5134">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07046" y="5103601"/>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8A9CCF0C-D328-C8BB-3D97-E8379BC5532C}"/>
              </a:ext>
            </a:extLst>
          </p:cNvPr>
          <p:cNvSpPr txBox="1"/>
          <p:nvPr/>
        </p:nvSpPr>
        <p:spPr>
          <a:xfrm>
            <a:off x="3364992" y="4151376"/>
            <a:ext cx="3319272" cy="1920240"/>
          </a:xfrm>
          <a:prstGeom prst="rect">
            <a:avLst/>
          </a:prstGeom>
        </p:spPr>
        <p:txBody>
          <a:bodyPr vert="horz" lIns="91440" tIns="45720" rIns="91440" bIns="45720" rtlCol="0" anchor="ctr">
            <a:normAutofit/>
          </a:bodyPr>
          <a:lstStyle/>
          <a:p>
            <a:pPr>
              <a:lnSpc>
                <a:spcPct val="90000"/>
              </a:lnSpc>
              <a:spcAft>
                <a:spcPts val="600"/>
              </a:spcAft>
            </a:pPr>
            <a:r>
              <a:rPr lang="en-US" sz="1700" dirty="0"/>
              <a:t>FFAR partnered with the Global Alliance for Improved Nutrition (GAIN) to launch Harvest for Health initiative to accelerate the development of underutilized crops, increasing the diversity of foods in the marketplace. </a:t>
            </a:r>
          </a:p>
        </p:txBody>
      </p:sp>
      <p:pic>
        <p:nvPicPr>
          <p:cNvPr id="9" name="Picture 8">
            <a:extLst>
              <a:ext uri="{FF2B5EF4-FFF2-40B4-BE49-F238E27FC236}">
                <a16:creationId xmlns:a16="http://schemas.microsoft.com/office/drawing/2014/main" id="{494E5A1A-6615-38DB-DD74-29308080BD9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22" r="-311"/>
          <a:stretch/>
        </p:blipFill>
        <p:spPr>
          <a:xfrm>
            <a:off x="9360560" y="5374931"/>
            <a:ext cx="1102401" cy="475139"/>
          </a:xfrm>
          <a:prstGeom prst="rect">
            <a:avLst/>
          </a:prstGeom>
        </p:spPr>
      </p:pic>
      <p:pic>
        <p:nvPicPr>
          <p:cNvPr id="4" name="Picture 3">
            <a:extLst>
              <a:ext uri="{FF2B5EF4-FFF2-40B4-BE49-F238E27FC236}">
                <a16:creationId xmlns:a16="http://schemas.microsoft.com/office/drawing/2014/main" id="{A7E8AD8C-1430-FC36-69BB-C9C48ACCA267}"/>
              </a:ext>
            </a:extLst>
          </p:cNvPr>
          <p:cNvPicPr>
            <a:picLocks noChangeAspect="1"/>
          </p:cNvPicPr>
          <p:nvPr/>
        </p:nvPicPr>
        <p:blipFill rotWithShape="1">
          <a:blip r:embed="rId6"/>
          <a:srcRect t="13912" r="70073" b="25744"/>
          <a:stretch/>
        </p:blipFill>
        <p:spPr>
          <a:xfrm>
            <a:off x="7756324" y="677760"/>
            <a:ext cx="4239723" cy="2415069"/>
          </a:xfrm>
          <a:prstGeom prst="rect">
            <a:avLst/>
          </a:prstGeom>
        </p:spPr>
      </p:pic>
      <p:sp>
        <p:nvSpPr>
          <p:cNvPr id="10" name="TextBox 9">
            <a:extLst>
              <a:ext uri="{FF2B5EF4-FFF2-40B4-BE49-F238E27FC236}">
                <a16:creationId xmlns:a16="http://schemas.microsoft.com/office/drawing/2014/main" id="{66CB0460-7CDF-4510-C2F8-DE4F2073659D}"/>
              </a:ext>
            </a:extLst>
          </p:cNvPr>
          <p:cNvSpPr txBox="1"/>
          <p:nvPr/>
        </p:nvSpPr>
        <p:spPr>
          <a:xfrm>
            <a:off x="7756324" y="4851717"/>
            <a:ext cx="4167112" cy="261610"/>
          </a:xfrm>
          <a:prstGeom prst="rect">
            <a:avLst/>
          </a:prstGeom>
          <a:noFill/>
        </p:spPr>
        <p:txBody>
          <a:bodyPr wrap="square" rtlCol="0">
            <a:spAutoFit/>
          </a:bodyPr>
          <a:lstStyle/>
          <a:p>
            <a:pPr algn="ctr"/>
            <a:r>
              <a:rPr lang="en-AU" sz="1100" dirty="0">
                <a:latin typeface="+mj-lt"/>
              </a:rPr>
              <a:t>Bambara groundnut (</a:t>
            </a:r>
            <a:r>
              <a:rPr lang="en-US" sz="1100" i="1" dirty="0">
                <a:solidFill>
                  <a:srgbClr val="202122"/>
                </a:solidFill>
                <a:effectLst/>
                <a:latin typeface="+mj-lt"/>
              </a:rPr>
              <a:t>Vigna </a:t>
            </a:r>
            <a:r>
              <a:rPr lang="en-US" sz="1100" i="1" dirty="0" err="1">
                <a:solidFill>
                  <a:srgbClr val="202122"/>
                </a:solidFill>
                <a:effectLst/>
                <a:latin typeface="+mj-lt"/>
              </a:rPr>
              <a:t>subterranea</a:t>
            </a:r>
            <a:endParaRPr lang="en-US" sz="1100" dirty="0">
              <a:latin typeface="+mj-lt"/>
            </a:endParaRPr>
          </a:p>
        </p:txBody>
      </p:sp>
      <p:sp>
        <p:nvSpPr>
          <p:cNvPr id="11" name="TextBox 10">
            <a:extLst>
              <a:ext uri="{FF2B5EF4-FFF2-40B4-BE49-F238E27FC236}">
                <a16:creationId xmlns:a16="http://schemas.microsoft.com/office/drawing/2014/main" id="{167F199D-9B36-251F-6AFB-AE65361C0FDA}"/>
              </a:ext>
            </a:extLst>
          </p:cNvPr>
          <p:cNvSpPr txBox="1"/>
          <p:nvPr/>
        </p:nvSpPr>
        <p:spPr>
          <a:xfrm>
            <a:off x="8176334" y="196875"/>
            <a:ext cx="3195961" cy="369332"/>
          </a:xfrm>
          <a:prstGeom prst="rect">
            <a:avLst/>
          </a:prstGeom>
          <a:noFill/>
        </p:spPr>
        <p:txBody>
          <a:bodyPr wrap="square" rtlCol="0">
            <a:spAutoFit/>
          </a:bodyPr>
          <a:lstStyle/>
          <a:p>
            <a:pPr algn="ctr"/>
            <a:r>
              <a:rPr lang="en-AU" dirty="0">
                <a:latin typeface="+mj-lt"/>
              </a:rPr>
              <a:t>Grant application FFAR</a:t>
            </a:r>
            <a:endParaRPr lang="en-US" dirty="0">
              <a:latin typeface="+mj-lt"/>
            </a:endParaRPr>
          </a:p>
        </p:txBody>
      </p:sp>
    </p:spTree>
    <p:extLst>
      <p:ext uri="{BB962C8B-B14F-4D97-AF65-F5344CB8AC3E}">
        <p14:creationId xmlns:p14="http://schemas.microsoft.com/office/powerpoint/2010/main" val="1081688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2D34FF-7E5D-3A52-9C40-BC1DC027A634}"/>
              </a:ext>
            </a:extLst>
          </p:cNvPr>
          <p:cNvSpPr txBox="1"/>
          <p:nvPr/>
        </p:nvSpPr>
        <p:spPr>
          <a:xfrm>
            <a:off x="6088491" y="1482354"/>
            <a:ext cx="2019580" cy="307777"/>
          </a:xfrm>
          <a:prstGeom prst="rect">
            <a:avLst/>
          </a:prstGeom>
          <a:noFill/>
        </p:spPr>
        <p:txBody>
          <a:bodyPr wrap="square" rtlCol="0">
            <a:spAutoFit/>
          </a:bodyPr>
          <a:lstStyle/>
          <a:p>
            <a:r>
              <a:rPr lang="en-AU" sz="1400" dirty="0">
                <a:latin typeface="Arial" panose="020B0604020202020204" pitchFamily="34" charset="0"/>
                <a:cs typeface="Arial" panose="020B0604020202020204" pitchFamily="34" charset="0"/>
              </a:rPr>
              <a:t>Ramona Walls</a:t>
            </a:r>
          </a:p>
        </p:txBody>
      </p:sp>
      <p:sp>
        <p:nvSpPr>
          <p:cNvPr id="3" name="TextBox 2">
            <a:extLst>
              <a:ext uri="{FF2B5EF4-FFF2-40B4-BE49-F238E27FC236}">
                <a16:creationId xmlns:a16="http://schemas.microsoft.com/office/drawing/2014/main" id="{EB558B0C-8799-C33C-051D-AA95B3F032BD}"/>
              </a:ext>
            </a:extLst>
          </p:cNvPr>
          <p:cNvSpPr txBox="1"/>
          <p:nvPr/>
        </p:nvSpPr>
        <p:spPr>
          <a:xfrm>
            <a:off x="2082311" y="1513389"/>
            <a:ext cx="2092531" cy="1384995"/>
          </a:xfrm>
          <a:prstGeom prst="rect">
            <a:avLst/>
          </a:prstGeom>
          <a:noFill/>
        </p:spPr>
        <p:txBody>
          <a:bodyPr wrap="square" rtlCol="0">
            <a:spAutoFit/>
          </a:bodyPr>
          <a:lstStyle/>
          <a:p>
            <a:pPr>
              <a:lnSpc>
                <a:spcPct val="150000"/>
              </a:lnSpc>
            </a:pPr>
            <a:r>
              <a:rPr lang="en-AU" sz="1400" dirty="0">
                <a:latin typeface="Arial" panose="020B0604020202020204" pitchFamily="34" charset="0"/>
                <a:cs typeface="Arial" panose="020B0604020202020204" pitchFamily="34" charset="0"/>
              </a:rPr>
              <a:t>Graham J. King</a:t>
            </a:r>
          </a:p>
          <a:p>
            <a:pPr>
              <a:lnSpc>
                <a:spcPct val="150000"/>
              </a:lnSpc>
            </a:pPr>
            <a:endParaRPr lang="en-AU" sz="1400" dirty="0">
              <a:latin typeface="Arial" panose="020B0604020202020204" pitchFamily="34" charset="0"/>
              <a:cs typeface="Arial" panose="020B0604020202020204" pitchFamily="34" charset="0"/>
            </a:endParaRPr>
          </a:p>
          <a:p>
            <a:pPr>
              <a:lnSpc>
                <a:spcPct val="150000"/>
              </a:lnSpc>
            </a:pPr>
            <a:endParaRPr lang="en-AU" sz="1400" dirty="0">
              <a:latin typeface="Arial" panose="020B0604020202020204" pitchFamily="34" charset="0"/>
              <a:cs typeface="Arial" panose="020B0604020202020204" pitchFamily="34" charset="0"/>
            </a:endParaRPr>
          </a:p>
          <a:p>
            <a:pPr>
              <a:lnSpc>
                <a:spcPct val="150000"/>
              </a:lnSpc>
            </a:pPr>
            <a:r>
              <a:rPr lang="en-AU" sz="1400" dirty="0" err="1">
                <a:latin typeface="Arial" panose="020B0604020202020204" pitchFamily="34" charset="0"/>
                <a:cs typeface="Arial" panose="020B0604020202020204" pitchFamily="34" charset="0"/>
              </a:rPr>
              <a:t>Ramil</a:t>
            </a:r>
            <a:r>
              <a:rPr lang="en-AU" sz="1400" dirty="0">
                <a:latin typeface="Arial" panose="020B0604020202020204" pitchFamily="34" charset="0"/>
                <a:cs typeface="Arial" panose="020B0604020202020204" pitchFamily="34" charset="0"/>
              </a:rPr>
              <a:t> </a:t>
            </a:r>
            <a:r>
              <a:rPr lang="en-AU" sz="1400" dirty="0" err="1">
                <a:latin typeface="Arial" panose="020B0604020202020204" pitchFamily="34" charset="0"/>
                <a:cs typeface="Arial" panose="020B0604020202020204" pitchFamily="34" charset="0"/>
              </a:rPr>
              <a:t>Mauleon</a:t>
            </a:r>
            <a:endParaRPr lang="en-AU" sz="1400" dirty="0">
              <a:latin typeface="Arial" panose="020B0604020202020204" pitchFamily="34" charset="0"/>
              <a:cs typeface="Arial" panose="020B0604020202020204" pitchFamily="34" charset="0"/>
            </a:endParaRPr>
          </a:p>
        </p:txBody>
      </p:sp>
      <p:pic>
        <p:nvPicPr>
          <p:cNvPr id="4" name="Picture 6" descr="Resultado de imagen para graham king scu">
            <a:extLst>
              <a:ext uri="{FF2B5EF4-FFF2-40B4-BE49-F238E27FC236}">
                <a16:creationId xmlns:a16="http://schemas.microsoft.com/office/drawing/2014/main" id="{3A751647-CFC3-D322-2481-2969D02C2D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231" b="9157"/>
          <a:stretch/>
        </p:blipFill>
        <p:spPr bwMode="auto">
          <a:xfrm>
            <a:off x="1015700" y="1187701"/>
            <a:ext cx="964065" cy="10312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esultado de imagen para Ramil mauleon">
            <a:extLst>
              <a:ext uri="{FF2B5EF4-FFF2-40B4-BE49-F238E27FC236}">
                <a16:creationId xmlns:a16="http://schemas.microsoft.com/office/drawing/2014/main" id="{3C8DCAB1-30CC-63C3-84DE-BB7C6FAC747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438" r="8347" b="-1"/>
          <a:stretch/>
        </p:blipFill>
        <p:spPr bwMode="auto">
          <a:xfrm>
            <a:off x="1032653" y="2388834"/>
            <a:ext cx="960668" cy="9925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72A24A9-940D-5131-FAA4-EF89463536A5}"/>
              </a:ext>
            </a:extLst>
          </p:cNvPr>
          <p:cNvSpPr/>
          <p:nvPr/>
        </p:nvSpPr>
        <p:spPr>
          <a:xfrm>
            <a:off x="7205603" y="4523016"/>
            <a:ext cx="2097816" cy="415498"/>
          </a:xfrm>
          <a:prstGeom prst="rect">
            <a:avLst/>
          </a:prstGeom>
        </p:spPr>
        <p:txBody>
          <a:bodyPr wrap="square">
            <a:spAutoFit/>
          </a:bodyPr>
          <a:lstStyle/>
          <a:p>
            <a:pPr>
              <a:lnSpc>
                <a:spcPct val="150000"/>
              </a:lnSpc>
            </a:pPr>
            <a:r>
              <a:rPr lang="en-AU" sz="1400" dirty="0">
                <a:latin typeface="Arial" panose="020B0604020202020204" pitchFamily="34" charset="0"/>
                <a:cs typeface="Arial" panose="020B0604020202020204" pitchFamily="34" charset="0"/>
              </a:rPr>
              <a:t>Razlin </a:t>
            </a:r>
            <a:r>
              <a:rPr lang="en-AU" sz="1400" dirty="0" err="1">
                <a:latin typeface="Arial" panose="020B0604020202020204" pitchFamily="34" charset="0"/>
                <a:cs typeface="Arial" panose="020B0604020202020204" pitchFamily="34" charset="0"/>
              </a:rPr>
              <a:t>Azman</a:t>
            </a:r>
            <a:endParaRPr lang="en-AU" sz="14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23AFDD7E-8F8B-FEDF-D9B3-7A6BFAE70FC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486" t="17126" r="19914" b="16359"/>
          <a:stretch/>
        </p:blipFill>
        <p:spPr>
          <a:xfrm>
            <a:off x="5232358" y="1158348"/>
            <a:ext cx="845212" cy="588892"/>
          </a:xfrm>
          <a:prstGeom prst="rect">
            <a:avLst/>
          </a:prstGeom>
        </p:spPr>
      </p:pic>
      <p:pic>
        <p:nvPicPr>
          <p:cNvPr id="8" name="Picture 6" descr="Resultado de imagen para Bio5 institute">
            <a:extLst>
              <a:ext uri="{FF2B5EF4-FFF2-40B4-BE49-F238E27FC236}">
                <a16:creationId xmlns:a16="http://schemas.microsoft.com/office/drawing/2014/main" id="{28D0EA4A-A4FF-6EC2-9434-0D0533ABD5D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77970" y="1175287"/>
            <a:ext cx="937844" cy="29658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AB94D33-541C-3AD3-FD9D-48AC8C58C8DF}"/>
              </a:ext>
            </a:extLst>
          </p:cNvPr>
          <p:cNvPicPr>
            <a:picLocks noChangeAspect="1"/>
          </p:cNvPicPr>
          <p:nvPr/>
        </p:nvPicPr>
        <p:blipFill rotWithShape="1">
          <a:blip r:embed="rId6"/>
          <a:srcRect b="12661"/>
          <a:stretch/>
        </p:blipFill>
        <p:spPr>
          <a:xfrm>
            <a:off x="5232358" y="1974588"/>
            <a:ext cx="788193" cy="688403"/>
          </a:xfrm>
          <a:prstGeom prst="rect">
            <a:avLst/>
          </a:prstGeom>
        </p:spPr>
      </p:pic>
      <p:sp>
        <p:nvSpPr>
          <p:cNvPr id="10" name="TextBox 9">
            <a:extLst>
              <a:ext uri="{FF2B5EF4-FFF2-40B4-BE49-F238E27FC236}">
                <a16:creationId xmlns:a16="http://schemas.microsoft.com/office/drawing/2014/main" id="{4B6472D9-C428-186B-DA10-4BB002473C1D}"/>
              </a:ext>
            </a:extLst>
          </p:cNvPr>
          <p:cNvSpPr txBox="1"/>
          <p:nvPr/>
        </p:nvSpPr>
        <p:spPr>
          <a:xfrm>
            <a:off x="6080913" y="2302544"/>
            <a:ext cx="2075237" cy="307777"/>
          </a:xfrm>
          <a:prstGeom prst="rect">
            <a:avLst/>
          </a:prstGeom>
          <a:noFill/>
        </p:spPr>
        <p:txBody>
          <a:bodyPr wrap="square" rtlCol="0">
            <a:spAutoFit/>
          </a:bodyPr>
          <a:lstStyle/>
          <a:p>
            <a:r>
              <a:rPr lang="en-AU" sz="1400" dirty="0">
                <a:latin typeface="Arial" panose="020B0604020202020204" pitchFamily="34" charset="0"/>
                <a:cs typeface="Arial" panose="020B0604020202020204" pitchFamily="34" charset="0"/>
              </a:rPr>
              <a:t>Kai Blumberg</a:t>
            </a:r>
          </a:p>
        </p:txBody>
      </p:sp>
      <p:pic>
        <p:nvPicPr>
          <p:cNvPr id="11" name="Picture 4" descr="Damion Dooley | University of British Columbia - Academia.edu">
            <a:extLst>
              <a:ext uri="{FF2B5EF4-FFF2-40B4-BE49-F238E27FC236}">
                <a16:creationId xmlns:a16="http://schemas.microsoft.com/office/drawing/2014/main" id="{967F9173-0632-3E19-7F09-A5EEA95FEF4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32358" y="2765605"/>
            <a:ext cx="788193" cy="78819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6B0A855-BA99-519B-F190-008E0B0C2768}"/>
              </a:ext>
            </a:extLst>
          </p:cNvPr>
          <p:cNvSpPr txBox="1"/>
          <p:nvPr/>
        </p:nvSpPr>
        <p:spPr>
          <a:xfrm>
            <a:off x="6077570" y="3156219"/>
            <a:ext cx="1569973" cy="523220"/>
          </a:xfrm>
          <a:prstGeom prst="rect">
            <a:avLst/>
          </a:prstGeom>
          <a:noFill/>
        </p:spPr>
        <p:txBody>
          <a:bodyPr wrap="square" rtlCol="0">
            <a:spAutoFit/>
          </a:bodyPr>
          <a:lstStyle/>
          <a:p>
            <a:r>
              <a:rPr lang="en-AU" sz="1400" dirty="0">
                <a:latin typeface="Arial" panose="020B0604020202020204" pitchFamily="34" charset="0"/>
                <a:cs typeface="Arial" panose="020B0604020202020204" pitchFamily="34" charset="0"/>
              </a:rPr>
              <a:t>Damion Dooley</a:t>
            </a:r>
          </a:p>
          <a:p>
            <a:r>
              <a:rPr lang="en-AU" sz="1400" b="1" dirty="0" err="1">
                <a:latin typeface="Arial" panose="020B0604020202020204" pitchFamily="34" charset="0"/>
                <a:cs typeface="Arial" panose="020B0604020202020204" pitchFamily="34" charset="0"/>
              </a:rPr>
              <a:t>FoodOn</a:t>
            </a:r>
            <a:endParaRPr lang="en-AU" sz="1400" b="1" dirty="0">
              <a:latin typeface="Arial" panose="020B0604020202020204" pitchFamily="34" charset="0"/>
              <a:cs typeface="Arial" panose="020B0604020202020204" pitchFamily="34" charset="0"/>
            </a:endParaRPr>
          </a:p>
        </p:txBody>
      </p:sp>
      <p:pic>
        <p:nvPicPr>
          <p:cNvPr id="13" name="Picture 10" descr="Dr Lei Liu - Southern Cross University">
            <a:extLst>
              <a:ext uri="{FF2B5EF4-FFF2-40B4-BE49-F238E27FC236}">
                <a16:creationId xmlns:a16="http://schemas.microsoft.com/office/drawing/2014/main" id="{17E4EB06-3C90-3641-D8E0-1D7B20EEF0E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25010"/>
          <a:stretch/>
        </p:blipFill>
        <p:spPr bwMode="auto">
          <a:xfrm>
            <a:off x="6268569" y="5295747"/>
            <a:ext cx="911969" cy="8068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Women in research who are changing the world - Southern Cross University">
            <a:extLst>
              <a:ext uri="{FF2B5EF4-FFF2-40B4-BE49-F238E27FC236}">
                <a16:creationId xmlns:a16="http://schemas.microsoft.com/office/drawing/2014/main" id="{A71EE386-3D03-0527-9690-87A5A0EF801E}"/>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4408"/>
          <a:stretch/>
        </p:blipFill>
        <p:spPr bwMode="auto">
          <a:xfrm>
            <a:off x="6284280" y="4342088"/>
            <a:ext cx="896258" cy="767122"/>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3ED0010D-2AB7-10B0-F48C-F14DE09B1068}"/>
              </a:ext>
            </a:extLst>
          </p:cNvPr>
          <p:cNvSpPr/>
          <p:nvPr/>
        </p:nvSpPr>
        <p:spPr>
          <a:xfrm>
            <a:off x="7305459" y="5411380"/>
            <a:ext cx="712054" cy="415498"/>
          </a:xfrm>
          <a:prstGeom prst="rect">
            <a:avLst/>
          </a:prstGeom>
        </p:spPr>
        <p:txBody>
          <a:bodyPr wrap="none">
            <a:spAutoFit/>
          </a:bodyPr>
          <a:lstStyle/>
          <a:p>
            <a:pPr>
              <a:lnSpc>
                <a:spcPct val="150000"/>
              </a:lnSpc>
            </a:pPr>
            <a:r>
              <a:rPr lang="en-AU" sz="1400" dirty="0">
                <a:latin typeface="Arial" panose="020B0604020202020204" pitchFamily="34" charset="0"/>
                <a:cs typeface="Arial" panose="020B0604020202020204" pitchFamily="34" charset="0"/>
              </a:rPr>
              <a:t>Lei Liu</a:t>
            </a:r>
          </a:p>
        </p:txBody>
      </p:sp>
      <p:sp>
        <p:nvSpPr>
          <p:cNvPr id="16" name="TextBox 15">
            <a:extLst>
              <a:ext uri="{FF2B5EF4-FFF2-40B4-BE49-F238E27FC236}">
                <a16:creationId xmlns:a16="http://schemas.microsoft.com/office/drawing/2014/main" id="{4A179E01-0E4B-399A-CE77-21C632D0AA35}"/>
              </a:ext>
            </a:extLst>
          </p:cNvPr>
          <p:cNvSpPr txBox="1"/>
          <p:nvPr/>
        </p:nvSpPr>
        <p:spPr>
          <a:xfrm>
            <a:off x="5889246" y="295093"/>
            <a:ext cx="4155640" cy="369332"/>
          </a:xfrm>
          <a:prstGeom prst="rect">
            <a:avLst/>
          </a:prstGeom>
          <a:noFill/>
        </p:spPr>
        <p:txBody>
          <a:bodyPr wrap="square" rtlCol="0">
            <a:spAutoFit/>
          </a:bodyPr>
          <a:lstStyle/>
          <a:p>
            <a:pPr algn="ctr"/>
            <a:r>
              <a:rPr lang="en-AU" b="1" dirty="0">
                <a:solidFill>
                  <a:schemeClr val="accent1"/>
                </a:solidFill>
                <a:latin typeface="Arial" panose="020B0604020202020204" pitchFamily="34" charset="0"/>
                <a:cs typeface="Arial" panose="020B0604020202020204" pitchFamily="34" charset="0"/>
              </a:rPr>
              <a:t>Collaborators/Knowledge sources</a:t>
            </a:r>
          </a:p>
        </p:txBody>
      </p:sp>
      <p:sp>
        <p:nvSpPr>
          <p:cNvPr id="17" name="TextBox 16">
            <a:extLst>
              <a:ext uri="{FF2B5EF4-FFF2-40B4-BE49-F238E27FC236}">
                <a16:creationId xmlns:a16="http://schemas.microsoft.com/office/drawing/2014/main" id="{A0020907-26C5-5D0B-2FF2-0BFFF7ADC023}"/>
              </a:ext>
            </a:extLst>
          </p:cNvPr>
          <p:cNvSpPr txBox="1"/>
          <p:nvPr/>
        </p:nvSpPr>
        <p:spPr>
          <a:xfrm>
            <a:off x="10032930" y="5439816"/>
            <a:ext cx="1978723" cy="307777"/>
          </a:xfrm>
          <a:prstGeom prst="rect">
            <a:avLst/>
          </a:prstGeom>
          <a:noFill/>
        </p:spPr>
        <p:txBody>
          <a:bodyPr wrap="square" rtlCol="0">
            <a:spAutoFit/>
          </a:bodyPr>
          <a:lstStyle/>
          <a:p>
            <a:r>
              <a:rPr lang="en-AU" sz="1400" dirty="0">
                <a:latin typeface="Arial" panose="020B0604020202020204" pitchFamily="34" charset="0"/>
                <a:cs typeface="Arial" panose="020B0604020202020204" pitchFamily="34" charset="0"/>
              </a:rPr>
              <a:t>Ruth </a:t>
            </a:r>
            <a:r>
              <a:rPr lang="en-AU" sz="1400" dirty="0" err="1">
                <a:latin typeface="Arial" panose="020B0604020202020204" pitchFamily="34" charset="0"/>
                <a:cs typeface="Arial" panose="020B0604020202020204" pitchFamily="34" charset="0"/>
              </a:rPr>
              <a:t>Charrondière</a:t>
            </a:r>
            <a:endParaRPr lang="en-AU" sz="1400" dirty="0">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D2AAC35F-6B5D-0A1C-1543-464DB8C032D2}"/>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b="34167"/>
          <a:stretch/>
        </p:blipFill>
        <p:spPr>
          <a:xfrm>
            <a:off x="1836890" y="220897"/>
            <a:ext cx="2007393" cy="682576"/>
          </a:xfrm>
          <a:prstGeom prst="rect">
            <a:avLst/>
          </a:prstGeom>
        </p:spPr>
      </p:pic>
      <p:pic>
        <p:nvPicPr>
          <p:cNvPr id="19" name="Picture 4" descr="USDA Announces Assistance for Farmers — Gordon &amp; Associates PC">
            <a:extLst>
              <a:ext uri="{FF2B5EF4-FFF2-40B4-BE49-F238E27FC236}">
                <a16:creationId xmlns:a16="http://schemas.microsoft.com/office/drawing/2014/main" id="{312A3198-9E62-9DEA-95F8-D40FFD38438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495124" y="4440102"/>
            <a:ext cx="1380851" cy="69042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European Food Information Resource aisbl (EUROFIR) — Consulting  Organization from Belgium, experience with EC, Horizon 2020 — Food  Processing &amp; Safety, Food Security, Standards &amp; Consumer Protection sectors  — DevelopmentAid">
            <a:extLst>
              <a:ext uri="{FF2B5EF4-FFF2-40B4-BE49-F238E27FC236}">
                <a16:creationId xmlns:a16="http://schemas.microsoft.com/office/drawing/2014/main" id="{CD636D5D-AC6B-13C8-92CA-F582F93F76EA}"/>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29892" b="30191"/>
          <a:stretch/>
        </p:blipFill>
        <p:spPr bwMode="auto">
          <a:xfrm>
            <a:off x="8565866" y="5976340"/>
            <a:ext cx="1670875" cy="52322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4" descr="International Network of Food Data Systems (INFOODS)">
            <a:extLst>
              <a:ext uri="{FF2B5EF4-FFF2-40B4-BE49-F238E27FC236}">
                <a16:creationId xmlns:a16="http://schemas.microsoft.com/office/drawing/2014/main" id="{732BA7E6-AC09-B388-3AA9-4DB1FCBB239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558644" y="5228996"/>
            <a:ext cx="1170213" cy="69042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6" descr="Southern Cross University - Course Seeker">
            <a:extLst>
              <a:ext uri="{FF2B5EF4-FFF2-40B4-BE49-F238E27FC236}">
                <a16:creationId xmlns:a16="http://schemas.microsoft.com/office/drawing/2014/main" id="{561D3EA3-47A1-8AC8-1761-954EE884D33F}"/>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03945" y="3603300"/>
            <a:ext cx="1897051" cy="60720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WISECODE - Nutrient Foods, LLC Trademark Registration">
            <a:extLst>
              <a:ext uri="{FF2B5EF4-FFF2-40B4-BE49-F238E27FC236}">
                <a16:creationId xmlns:a16="http://schemas.microsoft.com/office/drawing/2014/main" id="{FCF9CFCC-1215-C645-85DB-EEBE9B6D13A9}"/>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28605" y="4295831"/>
            <a:ext cx="1642310" cy="43493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87AEC5F1-51AD-31E2-0942-6B4B87ABA808}"/>
              </a:ext>
            </a:extLst>
          </p:cNvPr>
          <p:cNvSpPr txBox="1"/>
          <p:nvPr/>
        </p:nvSpPr>
        <p:spPr>
          <a:xfrm>
            <a:off x="9707131" y="607863"/>
            <a:ext cx="2028535" cy="3647152"/>
          </a:xfrm>
          <a:prstGeom prst="rect">
            <a:avLst/>
          </a:prstGeom>
          <a:noFill/>
        </p:spPr>
        <p:txBody>
          <a:bodyPr wrap="square" rtlCol="0">
            <a:spAutoFit/>
          </a:bodyPr>
          <a:lstStyle/>
          <a:p>
            <a:pPr algn="ctr">
              <a:lnSpc>
                <a:spcPct val="250000"/>
              </a:lnSpc>
            </a:pPr>
            <a:r>
              <a:rPr lang="en-AU" sz="1400" dirty="0">
                <a:latin typeface="Arial" panose="020B0604020202020204" pitchFamily="34" charset="0"/>
                <a:cs typeface="Arial" panose="020B0604020202020204" pitchFamily="34" charset="0"/>
              </a:rPr>
              <a:t>Lauren Chan</a:t>
            </a:r>
          </a:p>
          <a:p>
            <a:pPr algn="ctr">
              <a:lnSpc>
                <a:spcPct val="250000"/>
              </a:lnSpc>
            </a:pPr>
            <a:r>
              <a:rPr lang="en-AU" sz="1400" dirty="0">
                <a:latin typeface="Arial" panose="020B0604020202020204" pitchFamily="34" charset="0"/>
                <a:cs typeface="Arial" panose="020B0604020202020204" pitchFamily="34" charset="0"/>
              </a:rPr>
              <a:t>Adnan Malik </a:t>
            </a:r>
            <a:r>
              <a:rPr lang="en-AU" sz="1400" b="1" dirty="0">
                <a:solidFill>
                  <a:srgbClr val="FF0000"/>
                </a:solidFill>
                <a:latin typeface="Arial" panose="020B0604020202020204" pitchFamily="34" charset="0"/>
                <a:cs typeface="Arial" panose="020B0604020202020204" pitchFamily="34" charset="0"/>
              </a:rPr>
              <a:t>EBI </a:t>
            </a:r>
            <a:r>
              <a:rPr lang="en-AU" sz="1400" dirty="0" err="1">
                <a:latin typeface="Arial" panose="020B0604020202020204" pitchFamily="34" charset="0"/>
                <a:cs typeface="Arial" panose="020B0604020202020204" pitchFamily="34" charset="0"/>
              </a:rPr>
              <a:t>Magalie</a:t>
            </a:r>
            <a:r>
              <a:rPr lang="en-AU" sz="1400" dirty="0">
                <a:latin typeface="Arial" panose="020B0604020202020204" pitchFamily="34" charset="0"/>
                <a:cs typeface="Arial" panose="020B0604020202020204" pitchFamily="34" charset="0"/>
              </a:rPr>
              <a:t> Weber</a:t>
            </a:r>
          </a:p>
          <a:p>
            <a:pPr algn="ctr">
              <a:lnSpc>
                <a:spcPct val="250000"/>
              </a:lnSpc>
            </a:pPr>
            <a:r>
              <a:rPr lang="en-AU" sz="1400" dirty="0">
                <a:latin typeface="Arial" panose="020B0604020202020204" pitchFamily="34" charset="0"/>
                <a:cs typeface="Arial" panose="020B0604020202020204" pitchFamily="34" charset="0"/>
              </a:rPr>
              <a:t>Matthew Lange</a:t>
            </a:r>
          </a:p>
          <a:p>
            <a:pPr algn="ctr">
              <a:lnSpc>
                <a:spcPct val="250000"/>
              </a:lnSpc>
            </a:pPr>
            <a:r>
              <a:rPr lang="en-AU" sz="1400" dirty="0">
                <a:latin typeface="Arial" panose="020B0604020202020204" pitchFamily="34" charset="0"/>
                <a:cs typeface="Arial" panose="020B0604020202020204" pitchFamily="34" charset="0"/>
              </a:rPr>
              <a:t>Lucia Segovia </a:t>
            </a:r>
          </a:p>
          <a:p>
            <a:pPr algn="ctr"/>
            <a:endParaRPr lang="en-AU" sz="1400" dirty="0">
              <a:latin typeface="Arial" panose="020B0604020202020204" pitchFamily="34" charset="0"/>
              <a:cs typeface="Arial" panose="020B0604020202020204" pitchFamily="34" charset="0"/>
            </a:endParaRPr>
          </a:p>
          <a:p>
            <a:pPr algn="ctr"/>
            <a:endParaRPr lang="en-AU" sz="1400" dirty="0">
              <a:latin typeface="Arial" panose="020B0604020202020204" pitchFamily="34" charset="0"/>
              <a:cs typeface="Arial" panose="020B0604020202020204" pitchFamily="34" charset="0"/>
            </a:endParaRPr>
          </a:p>
          <a:p>
            <a:pPr algn="ctr"/>
            <a:r>
              <a:rPr lang="en-AU" sz="1400" dirty="0">
                <a:latin typeface="Arial" panose="020B0604020202020204" pitchFamily="34" charset="0"/>
                <a:cs typeface="Arial" panose="020B0604020202020204" pitchFamily="34" charset="0"/>
              </a:rPr>
              <a:t>Britt Burton-Freeman</a:t>
            </a:r>
          </a:p>
          <a:p>
            <a:pPr algn="ctr"/>
            <a:r>
              <a:rPr lang="en-AU" sz="1400" dirty="0" err="1">
                <a:latin typeface="Arial" panose="020B0604020202020204" pitchFamily="34" charset="0"/>
                <a:cs typeface="Arial" panose="020B0604020202020204" pitchFamily="34" charset="0"/>
              </a:rPr>
              <a:t>Xuhuiqun</a:t>
            </a:r>
            <a:r>
              <a:rPr lang="en-AU" sz="1400" dirty="0">
                <a:latin typeface="Arial" panose="020B0604020202020204" pitchFamily="34" charset="0"/>
                <a:cs typeface="Arial" panose="020B0604020202020204" pitchFamily="34" charset="0"/>
              </a:rPr>
              <a:t> Zhang</a:t>
            </a:r>
          </a:p>
        </p:txBody>
      </p:sp>
      <p:sp>
        <p:nvSpPr>
          <p:cNvPr id="25" name="Rectangle 24">
            <a:extLst>
              <a:ext uri="{FF2B5EF4-FFF2-40B4-BE49-F238E27FC236}">
                <a16:creationId xmlns:a16="http://schemas.microsoft.com/office/drawing/2014/main" id="{28174802-24DA-6CB0-D874-18CF3A6BFD79}"/>
              </a:ext>
            </a:extLst>
          </p:cNvPr>
          <p:cNvSpPr/>
          <p:nvPr/>
        </p:nvSpPr>
        <p:spPr>
          <a:xfrm>
            <a:off x="10395123" y="5947979"/>
            <a:ext cx="1616530" cy="523220"/>
          </a:xfrm>
          <a:prstGeom prst="rect">
            <a:avLst/>
          </a:prstGeom>
        </p:spPr>
        <p:txBody>
          <a:bodyPr wrap="square">
            <a:spAutoFit/>
          </a:bodyPr>
          <a:lstStyle/>
          <a:p>
            <a:r>
              <a:rPr lang="en-AU" sz="1400" dirty="0">
                <a:latin typeface="Arial" panose="020B0604020202020204" pitchFamily="34" charset="0"/>
                <a:cs typeface="Arial" panose="020B0604020202020204" pitchFamily="34" charset="0"/>
              </a:rPr>
              <a:t>Anders </a:t>
            </a:r>
            <a:r>
              <a:rPr lang="en-AU" sz="1400" dirty="0" err="1">
                <a:latin typeface="Arial" panose="020B0604020202020204" pitchFamily="34" charset="0"/>
                <a:cs typeface="Arial" panose="020B0604020202020204" pitchFamily="34" charset="0"/>
              </a:rPr>
              <a:t>Møller</a:t>
            </a:r>
            <a:r>
              <a:rPr lang="en-AU" sz="1400" dirty="0">
                <a:latin typeface="Arial" panose="020B0604020202020204" pitchFamily="34" charset="0"/>
                <a:cs typeface="Arial" panose="020B0604020202020204" pitchFamily="34" charset="0"/>
              </a:rPr>
              <a:t> /Jayne Ireland</a:t>
            </a:r>
          </a:p>
        </p:txBody>
      </p:sp>
      <p:sp>
        <p:nvSpPr>
          <p:cNvPr id="26" name="TextBox 25">
            <a:extLst>
              <a:ext uri="{FF2B5EF4-FFF2-40B4-BE49-F238E27FC236}">
                <a16:creationId xmlns:a16="http://schemas.microsoft.com/office/drawing/2014/main" id="{B1CA8A1D-44B4-362B-F562-D23D72A91AD7}"/>
              </a:ext>
            </a:extLst>
          </p:cNvPr>
          <p:cNvSpPr txBox="1"/>
          <p:nvPr/>
        </p:nvSpPr>
        <p:spPr>
          <a:xfrm>
            <a:off x="9975117" y="4701041"/>
            <a:ext cx="2201729" cy="307777"/>
          </a:xfrm>
          <a:prstGeom prst="rect">
            <a:avLst/>
          </a:prstGeom>
          <a:noFill/>
        </p:spPr>
        <p:txBody>
          <a:bodyPr wrap="square" rtlCol="0">
            <a:spAutoFit/>
          </a:bodyPr>
          <a:lstStyle/>
          <a:p>
            <a:r>
              <a:rPr lang="en-AU" sz="1400" dirty="0">
                <a:latin typeface="Arial" panose="020B0604020202020204" pitchFamily="34" charset="0"/>
                <a:cs typeface="Arial" panose="020B0604020202020204" pitchFamily="34" charset="0"/>
              </a:rPr>
              <a:t>Naomi </a:t>
            </a:r>
            <a:r>
              <a:rPr lang="en-AU" sz="1400" dirty="0" err="1">
                <a:latin typeface="Arial" panose="020B0604020202020204" pitchFamily="34" charset="0"/>
                <a:cs typeface="Arial" panose="020B0604020202020204" pitchFamily="34" charset="0"/>
              </a:rPr>
              <a:t>Fukagawa</a:t>
            </a:r>
            <a:endParaRPr lang="en-AU" sz="1400" dirty="0">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4D251BD5-4F80-E1CF-46B5-D3A1A76B030A}"/>
              </a:ext>
            </a:extLst>
          </p:cNvPr>
          <p:cNvSpPr/>
          <p:nvPr/>
        </p:nvSpPr>
        <p:spPr>
          <a:xfrm>
            <a:off x="1968487" y="5155684"/>
            <a:ext cx="2610149" cy="738664"/>
          </a:xfrm>
          <a:prstGeom prst="rect">
            <a:avLst/>
          </a:prstGeom>
        </p:spPr>
        <p:txBody>
          <a:bodyPr wrap="square">
            <a:spAutoFit/>
          </a:bodyPr>
          <a:lstStyle/>
          <a:p>
            <a:r>
              <a:rPr lang="en-AU" sz="1400" dirty="0">
                <a:latin typeface="Arial" panose="020B0604020202020204" pitchFamily="34" charset="0"/>
                <a:cs typeface="Arial" panose="020B0604020202020204" pitchFamily="34" charset="0"/>
              </a:rPr>
              <a:t>Paul </a:t>
            </a:r>
            <a:r>
              <a:rPr lang="en-AU" sz="1400" dirty="0" err="1">
                <a:latin typeface="Arial" panose="020B0604020202020204" pitchFamily="34" charset="0"/>
                <a:cs typeface="Arial" panose="020B0604020202020204" pitchFamily="34" charset="0"/>
              </a:rPr>
              <a:t>Magelli</a:t>
            </a:r>
            <a:r>
              <a:rPr lang="en-AU" sz="1400" dirty="0">
                <a:latin typeface="Arial" panose="020B0604020202020204" pitchFamily="34" charset="0"/>
                <a:cs typeface="Arial" panose="020B0604020202020204" pitchFamily="34" charset="0"/>
              </a:rPr>
              <a:t>,</a:t>
            </a:r>
          </a:p>
          <a:p>
            <a:endParaRPr lang="en-AU" sz="1400" dirty="0">
              <a:latin typeface="Arial" panose="020B0604020202020204" pitchFamily="34" charset="0"/>
              <a:cs typeface="Arial" panose="020B0604020202020204" pitchFamily="34" charset="0"/>
            </a:endParaRPr>
          </a:p>
          <a:p>
            <a:endParaRPr lang="en-AU" sz="1400" dirty="0">
              <a:latin typeface="Arial" panose="020B0604020202020204" pitchFamily="34" charset="0"/>
              <a:cs typeface="Arial" panose="020B0604020202020204" pitchFamily="34" charset="0"/>
            </a:endParaRPr>
          </a:p>
        </p:txBody>
      </p:sp>
      <p:pic>
        <p:nvPicPr>
          <p:cNvPr id="28" name="Picture 2" descr="Oregon State University • مرجع | MARJ3">
            <a:extLst>
              <a:ext uri="{FF2B5EF4-FFF2-40B4-BE49-F238E27FC236}">
                <a16:creationId xmlns:a16="http://schemas.microsoft.com/office/drawing/2014/main" id="{24FABE3B-A489-ADD8-1DAF-93CCC2065D57}"/>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631754" y="763641"/>
            <a:ext cx="1107592" cy="44303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IC-FOODS">
            <a:extLst>
              <a:ext uri="{FF2B5EF4-FFF2-40B4-BE49-F238E27FC236}">
                <a16:creationId xmlns:a16="http://schemas.microsoft.com/office/drawing/2014/main" id="{AC20802C-FA1A-E339-FDED-D9444617C5AA}"/>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9045771" y="2305190"/>
            <a:ext cx="604441" cy="71560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London School of Hygiene &amp;amp; Tropical Medicine - Wikipedia">
            <a:extLst>
              <a:ext uri="{FF2B5EF4-FFF2-40B4-BE49-F238E27FC236}">
                <a16:creationId xmlns:a16="http://schemas.microsoft.com/office/drawing/2014/main" id="{484A18CA-BD7C-C4D1-9934-79E96D16BF2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939901" y="3055222"/>
            <a:ext cx="699543" cy="33578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French National Institute for Agriculture, Food and Environment (INRAE) –  Susinchain">
            <a:extLst>
              <a:ext uri="{FF2B5EF4-FFF2-40B4-BE49-F238E27FC236}">
                <a16:creationId xmlns:a16="http://schemas.microsoft.com/office/drawing/2014/main" id="{BD2055D7-F3BD-64E6-FB40-9BD91BF011F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796085" y="1755534"/>
            <a:ext cx="987176" cy="74038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Resultado de imagen para CHEBI">
            <a:extLst>
              <a:ext uri="{FF2B5EF4-FFF2-40B4-BE49-F238E27FC236}">
                <a16:creationId xmlns:a16="http://schemas.microsoft.com/office/drawing/2014/main" id="{9FA7C7DF-E7E5-2943-C2CD-46CE8DAC4F89}"/>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746836" y="1249964"/>
            <a:ext cx="845213" cy="56127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61E2A9D6-823A-E7B1-A8C8-9BE7E9B78D18}"/>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085006" y="3622979"/>
            <a:ext cx="1054450" cy="457804"/>
          </a:xfrm>
          <a:prstGeom prst="rect">
            <a:avLst/>
          </a:prstGeom>
        </p:spPr>
      </p:pic>
      <p:sp>
        <p:nvSpPr>
          <p:cNvPr id="34" name="Rectangle 33">
            <a:extLst>
              <a:ext uri="{FF2B5EF4-FFF2-40B4-BE49-F238E27FC236}">
                <a16:creationId xmlns:a16="http://schemas.microsoft.com/office/drawing/2014/main" id="{2D3EE339-E23D-B8E9-485B-B8EC397F3E09}"/>
              </a:ext>
            </a:extLst>
          </p:cNvPr>
          <p:cNvSpPr/>
          <p:nvPr/>
        </p:nvSpPr>
        <p:spPr>
          <a:xfrm>
            <a:off x="605914" y="289289"/>
            <a:ext cx="1209177" cy="646331"/>
          </a:xfrm>
          <a:prstGeom prst="rect">
            <a:avLst/>
          </a:prstGeom>
        </p:spPr>
        <p:txBody>
          <a:bodyPr wrap="none">
            <a:spAutoFit/>
          </a:bodyPr>
          <a:lstStyle/>
          <a:p>
            <a:pPr algn="ctr"/>
            <a:r>
              <a:rPr lang="en-AU" sz="3600" dirty="0">
                <a:solidFill>
                  <a:srgbClr val="4F7B31"/>
                </a:solidFill>
                <a:cs typeface="Arial" panose="020B0604020202020204" pitchFamily="34" charset="0"/>
              </a:rPr>
              <a:t>Team</a:t>
            </a:r>
          </a:p>
        </p:txBody>
      </p:sp>
      <p:pic>
        <p:nvPicPr>
          <p:cNvPr id="35" name="Picture 6" descr="Resultado de imagen para Bio5 institute">
            <a:extLst>
              <a:ext uri="{FF2B5EF4-FFF2-40B4-BE49-F238E27FC236}">
                <a16:creationId xmlns:a16="http://schemas.microsoft.com/office/drawing/2014/main" id="{1E88274B-CAD1-ABC3-A3E5-01A74E5A620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78311" y="1995872"/>
            <a:ext cx="937844" cy="29658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6" descr="Southern Cross University - Course Seeker">
            <a:extLst>
              <a:ext uri="{FF2B5EF4-FFF2-40B4-BE49-F238E27FC236}">
                <a16:creationId xmlns:a16="http://schemas.microsoft.com/office/drawing/2014/main" id="{12CDFBED-25E3-8709-F2D7-0589D0CE2D01}"/>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6255585" y="6381005"/>
            <a:ext cx="953647" cy="30524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Logos - SFU Communicators Toolkit - Simon Fraser University">
            <a:extLst>
              <a:ext uri="{FF2B5EF4-FFF2-40B4-BE49-F238E27FC236}">
                <a16:creationId xmlns:a16="http://schemas.microsoft.com/office/drawing/2014/main" id="{C084267D-FEF6-9614-9EA1-84F26DF23F43}"/>
              </a:ext>
            </a:extLst>
          </p:cNvPr>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l="1" t="15705" r="41878" b="25226"/>
          <a:stretch/>
        </p:blipFill>
        <p:spPr bwMode="auto">
          <a:xfrm>
            <a:off x="6109541" y="2796858"/>
            <a:ext cx="1331781" cy="377029"/>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E944B00E-3D39-1B67-B3ED-D1BB5367D778}"/>
              </a:ext>
            </a:extLst>
          </p:cNvPr>
          <p:cNvSpPr txBox="1"/>
          <p:nvPr/>
        </p:nvSpPr>
        <p:spPr>
          <a:xfrm>
            <a:off x="3662374" y="380113"/>
            <a:ext cx="2408782" cy="369332"/>
          </a:xfrm>
          <a:prstGeom prst="rect">
            <a:avLst/>
          </a:prstGeom>
          <a:noFill/>
        </p:spPr>
        <p:txBody>
          <a:bodyPr wrap="square" rtlCol="0">
            <a:spAutoFit/>
          </a:bodyPr>
          <a:lstStyle/>
          <a:p>
            <a:pPr algn="ctr"/>
            <a:r>
              <a:rPr lang="en-AU" dirty="0">
                <a:latin typeface="Arial" panose="020B0604020202020204" pitchFamily="34" charset="0"/>
                <a:cs typeface="Arial" panose="020B0604020202020204" pitchFamily="34" charset="0"/>
              </a:rPr>
              <a:t>https://cdno.info/</a:t>
            </a:r>
          </a:p>
        </p:txBody>
      </p:sp>
      <p:pic>
        <p:nvPicPr>
          <p:cNvPr id="39" name="Picture 2" descr="IIT Seal  http://www.payscale.com/research/US/School=Illinois_Institute_of_Technology_( IIT)/Sal… | Illinois institute of technology, Illinois, Law school  application">
            <a:extLst>
              <a:ext uri="{FF2B5EF4-FFF2-40B4-BE49-F238E27FC236}">
                <a16:creationId xmlns:a16="http://schemas.microsoft.com/office/drawing/2014/main" id="{B7D251F3-A657-4445-C6C9-9DB5104A443A}"/>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8893238" y="3611385"/>
            <a:ext cx="771826" cy="70692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Paul Magelli">
            <a:extLst>
              <a:ext uri="{FF2B5EF4-FFF2-40B4-BE49-F238E27FC236}">
                <a16:creationId xmlns:a16="http://schemas.microsoft.com/office/drawing/2014/main" id="{67D4934F-E6FA-A03D-2945-F2CD3190F40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008555" y="4803074"/>
            <a:ext cx="835011" cy="83501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Shavawn M. Forester PhD RDN">
            <a:extLst>
              <a:ext uri="{FF2B5EF4-FFF2-40B4-BE49-F238E27FC236}">
                <a16:creationId xmlns:a16="http://schemas.microsoft.com/office/drawing/2014/main" id="{F6BF49E3-D3A8-D2F9-6B44-5F36291697DE}"/>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3643056" y="5228996"/>
            <a:ext cx="615276" cy="61527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4344FB2D-48F5-62BD-AB94-B4592C35D0E2}"/>
              </a:ext>
            </a:extLst>
          </p:cNvPr>
          <p:cNvSpPr txBox="1"/>
          <p:nvPr/>
        </p:nvSpPr>
        <p:spPr>
          <a:xfrm>
            <a:off x="4641765" y="5263406"/>
            <a:ext cx="1055160" cy="523220"/>
          </a:xfrm>
          <a:prstGeom prst="rect">
            <a:avLst/>
          </a:prstGeom>
          <a:noFill/>
        </p:spPr>
        <p:txBody>
          <a:bodyPr wrap="square" rtlCol="0">
            <a:spAutoFit/>
          </a:bodyPr>
          <a:lstStyle/>
          <a:p>
            <a:r>
              <a:rPr lang="en-AU" sz="1400" dirty="0" err="1"/>
              <a:t>Shavawn</a:t>
            </a:r>
            <a:r>
              <a:rPr lang="en-AU" sz="1400" dirty="0"/>
              <a:t> Forester</a:t>
            </a:r>
            <a:endParaRPr lang="en-US" sz="1400" dirty="0"/>
          </a:p>
        </p:txBody>
      </p:sp>
      <p:pic>
        <p:nvPicPr>
          <p:cNvPr id="43" name="Picture 10" descr="Background Image">
            <a:extLst>
              <a:ext uri="{FF2B5EF4-FFF2-40B4-BE49-F238E27FC236}">
                <a16:creationId xmlns:a16="http://schemas.microsoft.com/office/drawing/2014/main" id="{B5B14FAA-F1C8-1A1E-28A3-8822AAE0C07B}"/>
              </a:ext>
            </a:extLst>
          </p:cNvPr>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l="70340" t="6276" r="14518" b="4258"/>
          <a:stretch/>
        </p:blipFill>
        <p:spPr bwMode="auto">
          <a:xfrm>
            <a:off x="4259137" y="5206484"/>
            <a:ext cx="412948" cy="60998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4" descr="Michael Schmitt">
            <a:extLst>
              <a:ext uri="{FF2B5EF4-FFF2-40B4-BE49-F238E27FC236}">
                <a16:creationId xmlns:a16="http://schemas.microsoft.com/office/drawing/2014/main" id="{23BD32B3-BB54-19C2-5E0B-547AB761BECB}"/>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1015700" y="5755835"/>
            <a:ext cx="823374" cy="823374"/>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a:extLst>
              <a:ext uri="{FF2B5EF4-FFF2-40B4-BE49-F238E27FC236}">
                <a16:creationId xmlns:a16="http://schemas.microsoft.com/office/drawing/2014/main" id="{5A7B94BE-B990-2133-418A-F4E36F24162B}"/>
              </a:ext>
            </a:extLst>
          </p:cNvPr>
          <p:cNvSpPr/>
          <p:nvPr/>
        </p:nvSpPr>
        <p:spPr>
          <a:xfrm>
            <a:off x="1917988" y="6070273"/>
            <a:ext cx="1210588" cy="307777"/>
          </a:xfrm>
          <a:prstGeom prst="rect">
            <a:avLst/>
          </a:prstGeom>
        </p:spPr>
        <p:txBody>
          <a:bodyPr wrap="none">
            <a:spAutoFit/>
          </a:bodyPr>
          <a:lstStyle/>
          <a:p>
            <a:r>
              <a:rPr lang="en-AU" sz="1400" dirty="0">
                <a:latin typeface="Arial" panose="020B0604020202020204" pitchFamily="34" charset="0"/>
                <a:cs typeface="Arial" panose="020B0604020202020204" pitchFamily="34" charset="0"/>
              </a:rPr>
              <a:t>Mike Schmitt</a:t>
            </a:r>
          </a:p>
        </p:txBody>
      </p:sp>
    </p:spTree>
    <p:extLst>
      <p:ext uri="{BB962C8B-B14F-4D97-AF65-F5344CB8AC3E}">
        <p14:creationId xmlns:p14="http://schemas.microsoft.com/office/powerpoint/2010/main" val="3327021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B42B910B-7286-B09F-2F6B-A51BDF36DA63}"/>
              </a:ext>
            </a:extLst>
          </p:cNvPr>
          <p:cNvSpPr txBox="1"/>
          <p:nvPr/>
        </p:nvSpPr>
        <p:spPr>
          <a:xfrm>
            <a:off x="1524003" y="1999615"/>
            <a:ext cx="9144000" cy="2764028"/>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7200" kern="1200" dirty="0">
                <a:solidFill>
                  <a:schemeClr val="tx1"/>
                </a:solidFill>
                <a:latin typeface="+mj-lt"/>
                <a:ea typeface="+mj-ea"/>
                <a:cs typeface="+mj-cs"/>
              </a:rPr>
              <a:t>Progress</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9940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D4773CA-6F12-1CCE-3008-65CA72CDA1FE}"/>
              </a:ext>
            </a:extLst>
          </p:cNvPr>
          <p:cNvSpPr txBox="1"/>
          <p:nvPr/>
        </p:nvSpPr>
        <p:spPr>
          <a:xfrm>
            <a:off x="8196650" y="1613308"/>
            <a:ext cx="2128695" cy="584775"/>
          </a:xfrm>
          <a:prstGeom prst="rect">
            <a:avLst/>
          </a:prstGeom>
          <a:noFill/>
        </p:spPr>
        <p:txBody>
          <a:bodyPr wrap="square" rtlCol="0">
            <a:spAutoFit/>
          </a:bodyPr>
          <a:lstStyle/>
          <a:p>
            <a:r>
              <a:rPr lang="en-AU" sz="1600" b="1" cap="small" dirty="0">
                <a:cs typeface="Arial" panose="020B0604020202020204" pitchFamily="34" charset="0"/>
              </a:rPr>
              <a:t>Human </a:t>
            </a:r>
          </a:p>
          <a:p>
            <a:r>
              <a:rPr lang="en-AU" sz="1600" b="1" cap="small" dirty="0">
                <a:cs typeface="Arial" panose="020B0604020202020204" pitchFamily="34" charset="0"/>
              </a:rPr>
              <a:t>Dietary Role</a:t>
            </a:r>
          </a:p>
        </p:txBody>
      </p:sp>
      <p:sp>
        <p:nvSpPr>
          <p:cNvPr id="5" name="TextBox 4">
            <a:extLst>
              <a:ext uri="{FF2B5EF4-FFF2-40B4-BE49-F238E27FC236}">
                <a16:creationId xmlns:a16="http://schemas.microsoft.com/office/drawing/2014/main" id="{48A809DE-1977-B6F3-942E-C17A1C32DDBB}"/>
              </a:ext>
            </a:extLst>
          </p:cNvPr>
          <p:cNvSpPr txBox="1"/>
          <p:nvPr/>
        </p:nvSpPr>
        <p:spPr>
          <a:xfrm>
            <a:off x="1300197" y="2881556"/>
            <a:ext cx="1948246" cy="584775"/>
          </a:xfrm>
          <a:prstGeom prst="rect">
            <a:avLst/>
          </a:prstGeom>
          <a:noFill/>
        </p:spPr>
        <p:txBody>
          <a:bodyPr wrap="square" rtlCol="0">
            <a:spAutoFit/>
          </a:bodyPr>
          <a:lstStyle/>
          <a:p>
            <a:pPr algn="ctr"/>
            <a:r>
              <a:rPr lang="en-AU" sz="1600" b="1" cap="small" dirty="0">
                <a:cs typeface="Arial" panose="020B0604020202020204" pitchFamily="34" charset="0"/>
              </a:rPr>
              <a:t>Dietary Material Physical Attribute</a:t>
            </a:r>
          </a:p>
        </p:txBody>
      </p:sp>
      <p:sp>
        <p:nvSpPr>
          <p:cNvPr id="6" name="Flowchart: Connector 5">
            <a:extLst>
              <a:ext uri="{FF2B5EF4-FFF2-40B4-BE49-F238E27FC236}">
                <a16:creationId xmlns:a16="http://schemas.microsoft.com/office/drawing/2014/main" id="{5BEA9A7E-6509-AFC8-E53A-6E32EC42DADA}"/>
              </a:ext>
            </a:extLst>
          </p:cNvPr>
          <p:cNvSpPr/>
          <p:nvPr/>
        </p:nvSpPr>
        <p:spPr>
          <a:xfrm>
            <a:off x="3189020" y="2973836"/>
            <a:ext cx="396000" cy="396000"/>
          </a:xfrm>
          <a:prstGeom prst="flowChartConnector">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ln>
                <a:solidFill>
                  <a:schemeClr val="accent1">
                    <a:lumMod val="20000"/>
                    <a:lumOff val="80000"/>
                  </a:schemeClr>
                </a:solidFill>
              </a:ln>
              <a:solidFill>
                <a:schemeClr val="tx1"/>
              </a:solidFill>
              <a:cs typeface="Arial" panose="020B0604020202020204" pitchFamily="34" charset="0"/>
            </a:endParaRPr>
          </a:p>
        </p:txBody>
      </p:sp>
      <p:pic>
        <p:nvPicPr>
          <p:cNvPr id="7" name="Picture 6">
            <a:extLst>
              <a:ext uri="{FF2B5EF4-FFF2-40B4-BE49-F238E27FC236}">
                <a16:creationId xmlns:a16="http://schemas.microsoft.com/office/drawing/2014/main" id="{C7F12583-916B-F31B-128D-316806F7F33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16569" y="226133"/>
            <a:ext cx="1492611" cy="853617"/>
          </a:xfrm>
          <a:prstGeom prst="rect">
            <a:avLst/>
          </a:prstGeom>
        </p:spPr>
      </p:pic>
      <p:sp>
        <p:nvSpPr>
          <p:cNvPr id="8" name="TextBox 7">
            <a:extLst>
              <a:ext uri="{FF2B5EF4-FFF2-40B4-BE49-F238E27FC236}">
                <a16:creationId xmlns:a16="http://schemas.microsoft.com/office/drawing/2014/main" id="{7FF767A5-8ED5-5276-12B3-070A03E42949}"/>
              </a:ext>
            </a:extLst>
          </p:cNvPr>
          <p:cNvSpPr txBox="1"/>
          <p:nvPr/>
        </p:nvSpPr>
        <p:spPr>
          <a:xfrm>
            <a:off x="8867953" y="2655118"/>
            <a:ext cx="1839697" cy="584775"/>
          </a:xfrm>
          <a:prstGeom prst="rect">
            <a:avLst/>
          </a:prstGeom>
          <a:solidFill>
            <a:schemeClr val="bg1">
              <a:alpha val="0"/>
            </a:schemeClr>
          </a:solidFill>
          <a:ln>
            <a:solidFill>
              <a:schemeClr val="bg1"/>
            </a:solidFill>
          </a:ln>
        </p:spPr>
        <p:txBody>
          <a:bodyPr wrap="square" rIns="0" rtlCol="0">
            <a:spAutoFit/>
          </a:bodyPr>
          <a:lstStyle/>
          <a:p>
            <a:r>
              <a:rPr lang="en-AU" sz="1600" b="1" cap="small" dirty="0">
                <a:cs typeface="Arial" panose="020B0604020202020204" pitchFamily="34" charset="0"/>
              </a:rPr>
              <a:t>Nutritional Functional Attribute</a:t>
            </a:r>
          </a:p>
        </p:txBody>
      </p:sp>
      <p:sp>
        <p:nvSpPr>
          <p:cNvPr id="10" name="Flowchart: Connector 9">
            <a:extLst>
              <a:ext uri="{FF2B5EF4-FFF2-40B4-BE49-F238E27FC236}">
                <a16:creationId xmlns:a16="http://schemas.microsoft.com/office/drawing/2014/main" id="{23E63691-7271-A447-C193-BA871E0ADB76}"/>
              </a:ext>
            </a:extLst>
          </p:cNvPr>
          <p:cNvSpPr/>
          <p:nvPr/>
        </p:nvSpPr>
        <p:spPr>
          <a:xfrm>
            <a:off x="5062167" y="2868659"/>
            <a:ext cx="396000" cy="396000"/>
          </a:xfrm>
          <a:prstGeom prst="flowChartConnector">
            <a:avLst/>
          </a:prstGeom>
          <a:solidFill>
            <a:srgbClr val="0066FF"/>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solidFill>
                <a:schemeClr val="tx1"/>
              </a:solidFill>
              <a:cs typeface="Arial" panose="020B0604020202020204" pitchFamily="34" charset="0"/>
            </a:endParaRPr>
          </a:p>
        </p:txBody>
      </p:sp>
      <p:sp>
        <p:nvSpPr>
          <p:cNvPr id="11" name="TextBox 10">
            <a:extLst>
              <a:ext uri="{FF2B5EF4-FFF2-40B4-BE49-F238E27FC236}">
                <a16:creationId xmlns:a16="http://schemas.microsoft.com/office/drawing/2014/main" id="{7C0582BB-1DF8-321B-4D54-17A8B93B8EC6}"/>
              </a:ext>
            </a:extLst>
          </p:cNvPr>
          <p:cNvSpPr txBox="1"/>
          <p:nvPr/>
        </p:nvSpPr>
        <p:spPr>
          <a:xfrm>
            <a:off x="5295908" y="3127018"/>
            <a:ext cx="2783607" cy="338554"/>
          </a:xfrm>
          <a:prstGeom prst="rect">
            <a:avLst/>
          </a:prstGeom>
          <a:noFill/>
        </p:spPr>
        <p:txBody>
          <a:bodyPr wrap="square" rtlCol="0">
            <a:spAutoFit/>
          </a:bodyPr>
          <a:lstStyle/>
          <a:p>
            <a:pPr algn="r"/>
            <a:r>
              <a:rPr lang="en-AU" sz="1600" b="1" cap="small" dirty="0">
                <a:cs typeface="Arial" panose="020B0604020202020204" pitchFamily="34" charset="0"/>
              </a:rPr>
              <a:t>Dietary Chemical Component</a:t>
            </a:r>
          </a:p>
        </p:txBody>
      </p:sp>
      <p:sp>
        <p:nvSpPr>
          <p:cNvPr id="20" name="Flowchart: Connector 19">
            <a:extLst>
              <a:ext uri="{FF2B5EF4-FFF2-40B4-BE49-F238E27FC236}">
                <a16:creationId xmlns:a16="http://schemas.microsoft.com/office/drawing/2014/main" id="{C3ADAA98-5F54-9498-1935-65EC593AF45E}"/>
              </a:ext>
            </a:extLst>
          </p:cNvPr>
          <p:cNvSpPr/>
          <p:nvPr/>
        </p:nvSpPr>
        <p:spPr>
          <a:xfrm>
            <a:off x="8465917" y="2823563"/>
            <a:ext cx="396000" cy="396000"/>
          </a:xfrm>
          <a:prstGeom prst="flowChartConnector">
            <a:avLst/>
          </a:prstGeom>
          <a:solidFill>
            <a:srgbClr val="E25CC5"/>
          </a:solidFill>
          <a:ln>
            <a:solidFill>
              <a:srgbClr val="EEDC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solidFill>
                <a:schemeClr val="tx1"/>
              </a:solidFill>
              <a:cs typeface="Arial" panose="020B0604020202020204" pitchFamily="34" charset="0"/>
            </a:endParaRPr>
          </a:p>
        </p:txBody>
      </p:sp>
      <p:sp>
        <p:nvSpPr>
          <p:cNvPr id="23" name="TextBox 22">
            <a:extLst>
              <a:ext uri="{FF2B5EF4-FFF2-40B4-BE49-F238E27FC236}">
                <a16:creationId xmlns:a16="http://schemas.microsoft.com/office/drawing/2014/main" id="{29774EBC-1333-27C7-F51A-F353E317DD21}"/>
              </a:ext>
            </a:extLst>
          </p:cNvPr>
          <p:cNvSpPr txBox="1"/>
          <p:nvPr/>
        </p:nvSpPr>
        <p:spPr>
          <a:xfrm>
            <a:off x="6090986" y="4911660"/>
            <a:ext cx="2196824" cy="307777"/>
          </a:xfrm>
          <a:prstGeom prst="rect">
            <a:avLst/>
          </a:prstGeom>
          <a:solidFill>
            <a:schemeClr val="bg1"/>
          </a:solidFill>
        </p:spPr>
        <p:txBody>
          <a:bodyPr wrap="square" rtlCol="0">
            <a:spAutoFit/>
          </a:bodyPr>
          <a:lstStyle/>
          <a:p>
            <a:pPr algn="ctr"/>
            <a:r>
              <a:rPr lang="en-US" sz="1400" b="1" cap="small" dirty="0"/>
              <a:t>Organismal source</a:t>
            </a:r>
            <a:endParaRPr lang="en-AU" sz="1400" b="1" cap="small" dirty="0"/>
          </a:p>
        </p:txBody>
      </p:sp>
      <p:pic>
        <p:nvPicPr>
          <p:cNvPr id="24" name="Picture 16" descr="Barley Crops Rice Icon">
            <a:extLst>
              <a:ext uri="{FF2B5EF4-FFF2-40B4-BE49-F238E27FC236}">
                <a16:creationId xmlns:a16="http://schemas.microsoft.com/office/drawing/2014/main" id="{422CC78B-51C1-0480-FC42-CBD1AEAB4297}"/>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194270" y="5230177"/>
            <a:ext cx="414412" cy="332899"/>
          </a:xfrm>
          <a:prstGeom prst="rect">
            <a:avLst/>
          </a:prstGeom>
          <a:solidFill>
            <a:schemeClr val="bg1"/>
          </a:solidFill>
        </p:spPr>
      </p:pic>
      <p:pic>
        <p:nvPicPr>
          <p:cNvPr id="25" name="Picture 24">
            <a:extLst>
              <a:ext uri="{FF2B5EF4-FFF2-40B4-BE49-F238E27FC236}">
                <a16:creationId xmlns:a16="http://schemas.microsoft.com/office/drawing/2014/main" id="{5F26FB94-8638-BB89-DDD1-0961B6AC96A6}"/>
              </a:ext>
            </a:extLst>
          </p:cNvPr>
          <p:cNvPicPr>
            <a:picLocks noChangeAspect="1"/>
          </p:cNvPicPr>
          <p:nvPr/>
        </p:nvPicPr>
        <p:blipFill>
          <a:blip r:embed="rId5"/>
          <a:stretch>
            <a:fillRect/>
          </a:stretch>
        </p:blipFill>
        <p:spPr>
          <a:xfrm>
            <a:off x="6713563" y="5221312"/>
            <a:ext cx="480707" cy="386153"/>
          </a:xfrm>
          <a:prstGeom prst="rect">
            <a:avLst/>
          </a:prstGeom>
          <a:solidFill>
            <a:schemeClr val="bg1"/>
          </a:solidFill>
        </p:spPr>
      </p:pic>
      <p:sp>
        <p:nvSpPr>
          <p:cNvPr id="26" name="TextBox 25">
            <a:extLst>
              <a:ext uri="{FF2B5EF4-FFF2-40B4-BE49-F238E27FC236}">
                <a16:creationId xmlns:a16="http://schemas.microsoft.com/office/drawing/2014/main" id="{3D20AD37-2BD1-45D8-F2EB-4F25EF559DFE}"/>
              </a:ext>
            </a:extLst>
          </p:cNvPr>
          <p:cNvSpPr txBox="1"/>
          <p:nvPr/>
        </p:nvSpPr>
        <p:spPr>
          <a:xfrm>
            <a:off x="3768070" y="4350898"/>
            <a:ext cx="931662" cy="305851"/>
          </a:xfrm>
          <a:prstGeom prst="rect">
            <a:avLst/>
          </a:prstGeom>
          <a:solidFill>
            <a:schemeClr val="bg1"/>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8100000" algn="tr" rotWithShape="0">
              <a:prstClr val="black">
                <a:alpha val="40000"/>
              </a:prstClr>
            </a:outerShdw>
          </a:effectLst>
        </p:spPr>
        <p:txBody>
          <a:bodyPr wrap="square" lIns="0" tIns="0" rIns="0" bIns="0" rtlCol="0">
            <a:spAutoFit/>
            <a:scene3d>
              <a:camera prst="orthographicFront"/>
              <a:lightRig rig="soft" dir="t">
                <a:rot lat="0" lon="0" rev="15600000"/>
              </a:lightRig>
            </a:scene3d>
            <a:sp3d extrusionH="57150" prstMaterial="softEdge">
              <a:bevelT w="25400" h="38100"/>
            </a:sp3d>
          </a:bodyPr>
          <a:lstStyle/>
          <a:p>
            <a:pPr algn="ctr"/>
            <a:r>
              <a:rPr lang="en-AU" sz="2000" b="1" dirty="0" err="1">
                <a:latin typeface="Times New Roman" panose="02020603050405020304" pitchFamily="18" charset="0"/>
                <a:cs typeface="Times New Roman" panose="02020603050405020304" pitchFamily="18" charset="0"/>
              </a:rPr>
              <a:t>FoodOn</a:t>
            </a:r>
            <a:endParaRPr lang="en-AU" sz="2000" b="1" dirty="0">
              <a:ln/>
              <a:latin typeface="Times New Roman" panose="02020603050405020304" pitchFamily="18" charset="0"/>
              <a:cs typeface="Times New Roman" panose="02020603050405020304" pitchFamily="18" charset="0"/>
            </a:endParaRPr>
          </a:p>
        </p:txBody>
      </p:sp>
      <p:sp>
        <p:nvSpPr>
          <p:cNvPr id="27" name="Flowchart: Connector 26">
            <a:extLst>
              <a:ext uri="{FF2B5EF4-FFF2-40B4-BE49-F238E27FC236}">
                <a16:creationId xmlns:a16="http://schemas.microsoft.com/office/drawing/2014/main" id="{9A45602D-D1D5-375C-3E79-B1E3247C13F5}"/>
              </a:ext>
            </a:extLst>
          </p:cNvPr>
          <p:cNvSpPr/>
          <p:nvPr/>
        </p:nvSpPr>
        <p:spPr>
          <a:xfrm>
            <a:off x="5058264" y="4511957"/>
            <a:ext cx="396000" cy="396000"/>
          </a:xfrm>
          <a:prstGeom prst="flowChartConnector">
            <a:avLst/>
          </a:prstGeom>
          <a:solidFill>
            <a:srgbClr val="57C9B3"/>
          </a:solidFill>
          <a:ln>
            <a:solidFill>
              <a:srgbClr val="57C9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solidFill>
                <a:schemeClr val="tx1"/>
              </a:solidFill>
              <a:cs typeface="Arial" panose="020B0604020202020204" pitchFamily="34" charset="0"/>
            </a:endParaRPr>
          </a:p>
        </p:txBody>
      </p:sp>
      <p:pic>
        <p:nvPicPr>
          <p:cNvPr id="28" name="Picture 2" descr="Chicken Turkey Hen Icon">
            <a:extLst>
              <a:ext uri="{FF2B5EF4-FFF2-40B4-BE49-F238E27FC236}">
                <a16:creationId xmlns:a16="http://schemas.microsoft.com/office/drawing/2014/main" id="{1FEE1970-6423-693F-E876-DF5E7D73BCA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608682" y="5230972"/>
            <a:ext cx="394065" cy="38869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Fish Fishing Sea Icon">
            <a:extLst>
              <a:ext uri="{FF2B5EF4-FFF2-40B4-BE49-F238E27FC236}">
                <a16:creationId xmlns:a16="http://schemas.microsoft.com/office/drawing/2014/main" id="{62026DB4-3224-D7E8-69A4-54A32D1AF590}"/>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319200" y="5214587"/>
            <a:ext cx="398310" cy="392878"/>
          </a:xfrm>
          <a:prstGeom prst="rect">
            <a:avLst/>
          </a:prstGeom>
          <a:noFill/>
          <a:extLst>
            <a:ext uri="{909E8E84-426E-40DD-AFC4-6F175D3DCCD1}">
              <a14:hiddenFill xmlns:a14="http://schemas.microsoft.com/office/drawing/2010/main">
                <a:solidFill>
                  <a:srgbClr val="FFFFFF"/>
                </a:solidFill>
              </a14:hiddenFill>
            </a:ext>
          </a:extLst>
        </p:spPr>
      </p:pic>
      <p:sp>
        <p:nvSpPr>
          <p:cNvPr id="30" name="Rounded Rectangle 92">
            <a:extLst>
              <a:ext uri="{FF2B5EF4-FFF2-40B4-BE49-F238E27FC236}">
                <a16:creationId xmlns:a16="http://schemas.microsoft.com/office/drawing/2014/main" id="{B6BB7FE1-D0D5-6CC4-1FB4-6D8F59C560C1}"/>
              </a:ext>
            </a:extLst>
          </p:cNvPr>
          <p:cNvSpPr/>
          <p:nvPr/>
        </p:nvSpPr>
        <p:spPr>
          <a:xfrm>
            <a:off x="3564153" y="4180762"/>
            <a:ext cx="4502741" cy="1622164"/>
          </a:xfrm>
          <a:prstGeom prst="roundRect">
            <a:avLst/>
          </a:prstGeom>
          <a:noFill/>
          <a:ln w="28575">
            <a:solidFill>
              <a:schemeClr val="bg2">
                <a:lumMod val="75000"/>
              </a:schemeClr>
            </a:solidFill>
          </a:ln>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AU"/>
          </a:p>
        </p:txBody>
      </p:sp>
      <p:sp>
        <p:nvSpPr>
          <p:cNvPr id="31" name="Flowchart: Connector 30">
            <a:extLst>
              <a:ext uri="{FF2B5EF4-FFF2-40B4-BE49-F238E27FC236}">
                <a16:creationId xmlns:a16="http://schemas.microsoft.com/office/drawing/2014/main" id="{79840D81-10CE-7657-5253-A5D2FF2671F0}"/>
              </a:ext>
            </a:extLst>
          </p:cNvPr>
          <p:cNvSpPr/>
          <p:nvPr/>
        </p:nvSpPr>
        <p:spPr>
          <a:xfrm>
            <a:off x="6948375" y="4523256"/>
            <a:ext cx="396000" cy="396000"/>
          </a:xfrm>
          <a:prstGeom prst="flowChartConnector">
            <a:avLst/>
          </a:prstGeom>
          <a:solidFill>
            <a:srgbClr val="336600"/>
          </a:solidFill>
          <a:ln>
            <a:solidFill>
              <a:srgbClr val="33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solidFill>
                <a:schemeClr val="tx1"/>
              </a:solidFill>
              <a:cs typeface="Arial" panose="020B0604020202020204" pitchFamily="34" charset="0"/>
            </a:endParaRPr>
          </a:p>
        </p:txBody>
      </p:sp>
      <p:sp>
        <p:nvSpPr>
          <p:cNvPr id="32" name="TextBox 31">
            <a:extLst>
              <a:ext uri="{FF2B5EF4-FFF2-40B4-BE49-F238E27FC236}">
                <a16:creationId xmlns:a16="http://schemas.microsoft.com/office/drawing/2014/main" id="{ED9B3412-676A-EFE8-122D-82A28C2D0F0A}"/>
              </a:ext>
            </a:extLst>
          </p:cNvPr>
          <p:cNvSpPr txBox="1"/>
          <p:nvPr/>
        </p:nvSpPr>
        <p:spPr>
          <a:xfrm>
            <a:off x="4479075" y="4891827"/>
            <a:ext cx="1651210" cy="523220"/>
          </a:xfrm>
          <a:prstGeom prst="rect">
            <a:avLst/>
          </a:prstGeom>
          <a:noFill/>
        </p:spPr>
        <p:txBody>
          <a:bodyPr wrap="square" rtlCol="0">
            <a:spAutoFit/>
          </a:bodyPr>
          <a:lstStyle/>
          <a:p>
            <a:pPr algn="ctr"/>
            <a:r>
              <a:rPr lang="en-AU" sz="1400" b="1" cap="small" dirty="0"/>
              <a:t>Chemical Food Component</a:t>
            </a:r>
          </a:p>
        </p:txBody>
      </p:sp>
      <p:cxnSp>
        <p:nvCxnSpPr>
          <p:cNvPr id="33" name="Straight Arrow Connector 32">
            <a:extLst>
              <a:ext uri="{FF2B5EF4-FFF2-40B4-BE49-F238E27FC236}">
                <a16:creationId xmlns:a16="http://schemas.microsoft.com/office/drawing/2014/main" id="{08B6EFF8-BD50-B54E-DE00-C36DF6FB8EDC}"/>
              </a:ext>
            </a:extLst>
          </p:cNvPr>
          <p:cNvCxnSpPr>
            <a:cxnSpLocks/>
            <a:stCxn id="6" idx="6"/>
            <a:endCxn id="10" idx="2"/>
          </p:cNvCxnSpPr>
          <p:nvPr/>
        </p:nvCxnSpPr>
        <p:spPr>
          <a:xfrm flipV="1">
            <a:off x="3585020" y="3066659"/>
            <a:ext cx="1477147" cy="10517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1DED863-22A1-6AAB-6EC3-E06C7A80E65F}"/>
              </a:ext>
            </a:extLst>
          </p:cNvPr>
          <p:cNvCxnSpPr>
            <a:cxnSpLocks/>
            <a:stCxn id="20" idx="2"/>
            <a:endCxn id="10" idx="6"/>
          </p:cNvCxnSpPr>
          <p:nvPr/>
        </p:nvCxnSpPr>
        <p:spPr>
          <a:xfrm flipH="1">
            <a:off x="5458167" y="3021563"/>
            <a:ext cx="3007750" cy="4509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CD77A44-76DB-1EF2-ADB3-09B823C2E681}"/>
              </a:ext>
            </a:extLst>
          </p:cNvPr>
          <p:cNvCxnSpPr>
            <a:stCxn id="10" idx="4"/>
            <a:endCxn id="27" idx="0"/>
          </p:cNvCxnSpPr>
          <p:nvPr/>
        </p:nvCxnSpPr>
        <p:spPr>
          <a:xfrm flipH="1">
            <a:off x="5256264" y="3264659"/>
            <a:ext cx="3903" cy="1247298"/>
          </a:xfrm>
          <a:prstGeom prst="straightConnector1">
            <a:avLst/>
          </a:prstGeom>
          <a:ln w="63500" cmpd="dbl">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3B6F8A1-C372-3681-F6A2-D2888CBF608A}"/>
              </a:ext>
            </a:extLst>
          </p:cNvPr>
          <p:cNvCxnSpPr>
            <a:cxnSpLocks/>
            <a:stCxn id="10" idx="0"/>
            <a:endCxn id="51" idx="4"/>
          </p:cNvCxnSpPr>
          <p:nvPr/>
        </p:nvCxnSpPr>
        <p:spPr>
          <a:xfrm flipV="1">
            <a:off x="5260167" y="2230637"/>
            <a:ext cx="3279" cy="638022"/>
          </a:xfrm>
          <a:prstGeom prst="straightConnector1">
            <a:avLst/>
          </a:prstGeom>
          <a:ln w="44450" cmpd="dbl">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B1FAAB07-A460-A933-101A-6F83615AB0AB}"/>
              </a:ext>
            </a:extLst>
          </p:cNvPr>
          <p:cNvSpPr/>
          <p:nvPr/>
        </p:nvSpPr>
        <p:spPr>
          <a:xfrm rot="21431884">
            <a:off x="6753683" y="2793618"/>
            <a:ext cx="902042" cy="307777"/>
          </a:xfrm>
          <a:prstGeom prst="rect">
            <a:avLst/>
          </a:prstGeom>
          <a:solidFill>
            <a:schemeClr val="bg1"/>
          </a:solidFill>
        </p:spPr>
        <p:txBody>
          <a:bodyPr wrap="none">
            <a:spAutoFit/>
          </a:bodyPr>
          <a:lstStyle/>
          <a:p>
            <a:r>
              <a:rPr lang="en-AU" sz="1400" dirty="0"/>
              <a:t>inheres in</a:t>
            </a:r>
          </a:p>
        </p:txBody>
      </p:sp>
      <p:sp>
        <p:nvSpPr>
          <p:cNvPr id="40" name="TextBox 39">
            <a:extLst>
              <a:ext uri="{FF2B5EF4-FFF2-40B4-BE49-F238E27FC236}">
                <a16:creationId xmlns:a16="http://schemas.microsoft.com/office/drawing/2014/main" id="{BF9ACC5E-6DAC-1C3C-D232-25DD21369B8E}"/>
              </a:ext>
            </a:extLst>
          </p:cNvPr>
          <p:cNvSpPr txBox="1"/>
          <p:nvPr/>
        </p:nvSpPr>
        <p:spPr>
          <a:xfrm>
            <a:off x="3534775" y="1226470"/>
            <a:ext cx="3253472" cy="584775"/>
          </a:xfrm>
          <a:prstGeom prst="rect">
            <a:avLst/>
          </a:prstGeom>
          <a:solidFill>
            <a:schemeClr val="bg1"/>
          </a:solidFill>
          <a:ln>
            <a:solidFill>
              <a:schemeClr val="bg1"/>
            </a:solidFill>
          </a:ln>
        </p:spPr>
        <p:txBody>
          <a:bodyPr wrap="square" rIns="0" rtlCol="0">
            <a:spAutoFit/>
          </a:bodyPr>
          <a:lstStyle/>
          <a:p>
            <a:pPr algn="ctr"/>
            <a:r>
              <a:rPr lang="en-AU" sz="1600" b="1" cap="small" dirty="0">
                <a:cs typeface="Arial" panose="020B0604020202020204" pitchFamily="34" charset="0"/>
              </a:rPr>
              <a:t>Concentration Of Dietary Chemical Component in material entity</a:t>
            </a:r>
          </a:p>
        </p:txBody>
      </p:sp>
      <p:sp>
        <p:nvSpPr>
          <p:cNvPr id="44" name="Flowchart: Connector 43">
            <a:extLst>
              <a:ext uri="{FF2B5EF4-FFF2-40B4-BE49-F238E27FC236}">
                <a16:creationId xmlns:a16="http://schemas.microsoft.com/office/drawing/2014/main" id="{60A4D89E-B498-716C-CA49-4CF33D4E2F48}"/>
              </a:ext>
            </a:extLst>
          </p:cNvPr>
          <p:cNvSpPr/>
          <p:nvPr/>
        </p:nvSpPr>
        <p:spPr>
          <a:xfrm>
            <a:off x="7792762" y="1864816"/>
            <a:ext cx="396000" cy="396000"/>
          </a:xfrm>
          <a:prstGeom prst="flowChartConnector">
            <a:avLst/>
          </a:prstGeom>
          <a:solidFill>
            <a:schemeClr val="accent2">
              <a:lumMod val="75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solidFill>
                <a:schemeClr val="tx1"/>
              </a:solidFill>
              <a:cs typeface="Arial" panose="020B0604020202020204" pitchFamily="34" charset="0"/>
            </a:endParaRPr>
          </a:p>
        </p:txBody>
      </p:sp>
      <p:cxnSp>
        <p:nvCxnSpPr>
          <p:cNvPr id="48" name="Straight Connector 47">
            <a:extLst>
              <a:ext uri="{FF2B5EF4-FFF2-40B4-BE49-F238E27FC236}">
                <a16:creationId xmlns:a16="http://schemas.microsoft.com/office/drawing/2014/main" id="{4945C229-9238-8C84-B9E2-6EB024E11E3B}"/>
              </a:ext>
            </a:extLst>
          </p:cNvPr>
          <p:cNvCxnSpPr>
            <a:cxnSpLocks/>
            <a:stCxn id="44" idx="5"/>
            <a:endCxn id="20" idx="1"/>
          </p:cNvCxnSpPr>
          <p:nvPr/>
        </p:nvCxnSpPr>
        <p:spPr>
          <a:xfrm>
            <a:off x="8130769" y="2202823"/>
            <a:ext cx="393141" cy="678733"/>
          </a:xfrm>
          <a:prstGeom prst="line">
            <a:avLst/>
          </a:prstGeom>
          <a:ln w="28575">
            <a:solidFill>
              <a:srgbClr val="E25CC5"/>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AE0C746-8135-4B8E-69B2-1EF075316924}"/>
              </a:ext>
            </a:extLst>
          </p:cNvPr>
          <p:cNvCxnSpPr>
            <a:cxnSpLocks/>
            <a:stCxn id="10" idx="7"/>
            <a:endCxn id="44" idx="2"/>
          </p:cNvCxnSpPr>
          <p:nvPr/>
        </p:nvCxnSpPr>
        <p:spPr>
          <a:xfrm flipV="1">
            <a:off x="5400174" y="2062816"/>
            <a:ext cx="2392588" cy="86383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52D996B-69FE-E8F9-346E-AD637E918F15}"/>
              </a:ext>
            </a:extLst>
          </p:cNvPr>
          <p:cNvSpPr txBox="1"/>
          <p:nvPr/>
        </p:nvSpPr>
        <p:spPr>
          <a:xfrm rot="20449490">
            <a:off x="6102894" y="2317582"/>
            <a:ext cx="1037067" cy="307777"/>
          </a:xfrm>
          <a:prstGeom prst="rect">
            <a:avLst/>
          </a:prstGeom>
          <a:solidFill>
            <a:schemeClr val="bg1"/>
          </a:solidFill>
        </p:spPr>
        <p:txBody>
          <a:bodyPr wrap="square" rtlCol="0">
            <a:spAutoFit/>
          </a:bodyPr>
          <a:lstStyle/>
          <a:p>
            <a:pPr algn="ctr"/>
            <a:r>
              <a:rPr lang="en-AU" sz="1400" dirty="0"/>
              <a:t>has role</a:t>
            </a:r>
          </a:p>
        </p:txBody>
      </p:sp>
      <p:sp>
        <p:nvSpPr>
          <p:cNvPr id="51" name="Flowchart: Connector 50">
            <a:extLst>
              <a:ext uri="{FF2B5EF4-FFF2-40B4-BE49-F238E27FC236}">
                <a16:creationId xmlns:a16="http://schemas.microsoft.com/office/drawing/2014/main" id="{CE489E74-7535-A693-4265-E672816D76C9}"/>
              </a:ext>
            </a:extLst>
          </p:cNvPr>
          <p:cNvSpPr/>
          <p:nvPr/>
        </p:nvSpPr>
        <p:spPr>
          <a:xfrm>
            <a:off x="5065446" y="1834637"/>
            <a:ext cx="396000" cy="396000"/>
          </a:xfrm>
          <a:prstGeom prst="flowChartConnector">
            <a:avLst/>
          </a:prstGeom>
          <a:solidFill>
            <a:srgbClr val="33CC33"/>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solidFill>
                <a:schemeClr val="tx1"/>
              </a:solidFill>
              <a:cs typeface="Arial" panose="020B0604020202020204" pitchFamily="34" charset="0"/>
            </a:endParaRPr>
          </a:p>
        </p:txBody>
      </p:sp>
      <p:cxnSp>
        <p:nvCxnSpPr>
          <p:cNvPr id="63" name="Straight Arrow Connector 62">
            <a:extLst>
              <a:ext uri="{FF2B5EF4-FFF2-40B4-BE49-F238E27FC236}">
                <a16:creationId xmlns:a16="http://schemas.microsoft.com/office/drawing/2014/main" id="{9B191912-0D02-C300-7C34-D1468E973921}"/>
              </a:ext>
            </a:extLst>
          </p:cNvPr>
          <p:cNvCxnSpPr>
            <a:cxnSpLocks/>
            <a:endCxn id="10" idx="1"/>
          </p:cNvCxnSpPr>
          <p:nvPr/>
        </p:nvCxnSpPr>
        <p:spPr>
          <a:xfrm>
            <a:off x="3868114" y="2305608"/>
            <a:ext cx="1252046" cy="621044"/>
          </a:xfrm>
          <a:prstGeom prst="straightConnector1">
            <a:avLst/>
          </a:prstGeom>
          <a:ln w="50800" cmpd="dbl">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a:extLst>
              <a:ext uri="{FF2B5EF4-FFF2-40B4-BE49-F238E27FC236}">
                <a16:creationId xmlns:a16="http://schemas.microsoft.com/office/drawing/2014/main" id="{4CE70EAF-53F4-A0AC-B776-3EEE9720D3D4}"/>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173211" y="2114123"/>
            <a:ext cx="765167" cy="233028"/>
          </a:xfrm>
          <a:prstGeom prst="rect">
            <a:avLst/>
          </a:prstGeom>
        </p:spPr>
      </p:pic>
      <p:sp>
        <p:nvSpPr>
          <p:cNvPr id="9" name="TextBox 8">
            <a:extLst>
              <a:ext uri="{FF2B5EF4-FFF2-40B4-BE49-F238E27FC236}">
                <a16:creationId xmlns:a16="http://schemas.microsoft.com/office/drawing/2014/main" id="{CF8A3CD5-9314-F615-4D4D-9559D61E0562}"/>
              </a:ext>
            </a:extLst>
          </p:cNvPr>
          <p:cNvSpPr txBox="1"/>
          <p:nvPr/>
        </p:nvSpPr>
        <p:spPr>
          <a:xfrm>
            <a:off x="5584496" y="361285"/>
            <a:ext cx="1714269" cy="584775"/>
          </a:xfrm>
          <a:prstGeom prst="rect">
            <a:avLst/>
          </a:prstGeom>
          <a:noFill/>
        </p:spPr>
        <p:txBody>
          <a:bodyPr wrap="square" rtlCol="0">
            <a:spAutoFit/>
          </a:bodyPr>
          <a:lstStyle/>
          <a:p>
            <a:pPr algn="ctr"/>
            <a:r>
              <a:rPr lang="en-AU" sz="3200" b="1" cap="small" dirty="0">
                <a:solidFill>
                  <a:schemeClr val="accent6">
                    <a:lumMod val="75000"/>
                  </a:schemeClr>
                </a:solidFill>
                <a:cs typeface="Arial" panose="020B0604020202020204" pitchFamily="34" charset="0"/>
              </a:rPr>
              <a:t>Classes </a:t>
            </a:r>
          </a:p>
        </p:txBody>
      </p:sp>
      <p:sp>
        <p:nvSpPr>
          <p:cNvPr id="12" name="Rectangle 11">
            <a:extLst>
              <a:ext uri="{FF2B5EF4-FFF2-40B4-BE49-F238E27FC236}">
                <a16:creationId xmlns:a16="http://schemas.microsoft.com/office/drawing/2014/main" id="{DA705CF7-C08E-BF21-3527-0BD88022241B}"/>
              </a:ext>
            </a:extLst>
          </p:cNvPr>
          <p:cNvSpPr/>
          <p:nvPr/>
        </p:nvSpPr>
        <p:spPr>
          <a:xfrm rot="21431884">
            <a:off x="3816564" y="2964248"/>
            <a:ext cx="902042" cy="307777"/>
          </a:xfrm>
          <a:prstGeom prst="rect">
            <a:avLst/>
          </a:prstGeom>
          <a:solidFill>
            <a:schemeClr val="bg1"/>
          </a:solidFill>
        </p:spPr>
        <p:txBody>
          <a:bodyPr wrap="none">
            <a:spAutoFit/>
          </a:bodyPr>
          <a:lstStyle/>
          <a:p>
            <a:r>
              <a:rPr lang="en-AU" sz="1400" dirty="0"/>
              <a:t>inheres in</a:t>
            </a:r>
          </a:p>
        </p:txBody>
      </p:sp>
    </p:spTree>
    <p:extLst>
      <p:ext uri="{BB962C8B-B14F-4D97-AF65-F5344CB8AC3E}">
        <p14:creationId xmlns:p14="http://schemas.microsoft.com/office/powerpoint/2010/main" val="10720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8" grpId="0" animBg="1"/>
      <p:bldP spid="20" grpId="0" animBg="1"/>
      <p:bldP spid="23" grpId="0" animBg="1"/>
      <p:bldP spid="26" grpId="0" animBg="1"/>
      <p:bldP spid="27" grpId="0" animBg="1"/>
      <p:bldP spid="30" grpId="0" animBg="1"/>
      <p:bldP spid="31" grpId="0" animBg="1"/>
      <p:bldP spid="32" grpId="0"/>
      <p:bldP spid="37" grpId="0" animBg="1"/>
      <p:bldP spid="44" grpId="0" animBg="1"/>
      <p:bldP spid="50"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FA424F-4009-E54A-2321-77BF258D4A90}"/>
              </a:ext>
            </a:extLst>
          </p:cNvPr>
          <p:cNvPicPr>
            <a:picLocks noChangeAspect="1"/>
          </p:cNvPicPr>
          <p:nvPr/>
        </p:nvPicPr>
        <p:blipFill rotWithShape="1">
          <a:blip r:embed="rId2"/>
          <a:srcRect l="13526" t="9602"/>
          <a:stretch/>
        </p:blipFill>
        <p:spPr>
          <a:xfrm>
            <a:off x="2987185" y="1818646"/>
            <a:ext cx="7834160" cy="4495396"/>
          </a:xfrm>
          <a:prstGeom prst="rect">
            <a:avLst/>
          </a:prstGeom>
        </p:spPr>
      </p:pic>
      <p:pic>
        <p:nvPicPr>
          <p:cNvPr id="3" name="Picture 2">
            <a:extLst>
              <a:ext uri="{FF2B5EF4-FFF2-40B4-BE49-F238E27FC236}">
                <a16:creationId xmlns:a16="http://schemas.microsoft.com/office/drawing/2014/main" id="{9028084D-0E0D-AFD5-1702-3CB65E961C2B}"/>
              </a:ext>
            </a:extLst>
          </p:cNvPr>
          <p:cNvPicPr>
            <a:picLocks noChangeAspect="1"/>
          </p:cNvPicPr>
          <p:nvPr/>
        </p:nvPicPr>
        <p:blipFill>
          <a:blip r:embed="rId3"/>
          <a:stretch>
            <a:fillRect/>
          </a:stretch>
        </p:blipFill>
        <p:spPr>
          <a:xfrm>
            <a:off x="574030" y="2644090"/>
            <a:ext cx="2219325" cy="3867150"/>
          </a:xfrm>
          <a:prstGeom prst="rect">
            <a:avLst/>
          </a:prstGeom>
        </p:spPr>
      </p:pic>
      <p:sp>
        <p:nvSpPr>
          <p:cNvPr id="4" name="Rectangle 3">
            <a:extLst>
              <a:ext uri="{FF2B5EF4-FFF2-40B4-BE49-F238E27FC236}">
                <a16:creationId xmlns:a16="http://schemas.microsoft.com/office/drawing/2014/main" id="{FEE7DAFF-FB6C-2EE3-C4DB-786D9FC5D161}"/>
              </a:ext>
            </a:extLst>
          </p:cNvPr>
          <p:cNvSpPr/>
          <p:nvPr/>
        </p:nvSpPr>
        <p:spPr>
          <a:xfrm>
            <a:off x="1300886" y="2826356"/>
            <a:ext cx="1492469" cy="189187"/>
          </a:xfrm>
          <a:prstGeom prst="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a:extLst>
              <a:ext uri="{FF2B5EF4-FFF2-40B4-BE49-F238E27FC236}">
                <a16:creationId xmlns:a16="http://schemas.microsoft.com/office/drawing/2014/main" id="{BFC3A842-BF6B-9295-918A-1391BFA9AC78}"/>
              </a:ext>
            </a:extLst>
          </p:cNvPr>
          <p:cNvSpPr/>
          <p:nvPr/>
        </p:nvSpPr>
        <p:spPr>
          <a:xfrm>
            <a:off x="354061" y="398467"/>
            <a:ext cx="11519209" cy="62690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a:extLst>
              <a:ext uri="{FF2B5EF4-FFF2-40B4-BE49-F238E27FC236}">
                <a16:creationId xmlns:a16="http://schemas.microsoft.com/office/drawing/2014/main" id="{D35553EF-11BB-0C47-C66E-B89B6AEB024E}"/>
              </a:ext>
            </a:extLst>
          </p:cNvPr>
          <p:cNvSpPr txBox="1"/>
          <p:nvPr/>
        </p:nvSpPr>
        <p:spPr>
          <a:xfrm>
            <a:off x="209913" y="29135"/>
            <a:ext cx="6594882" cy="369332"/>
          </a:xfrm>
          <a:prstGeom prst="rect">
            <a:avLst/>
          </a:prstGeom>
          <a:noFill/>
        </p:spPr>
        <p:txBody>
          <a:bodyPr wrap="none" rtlCol="0">
            <a:spAutoFit/>
          </a:bodyPr>
          <a:lstStyle/>
          <a:p>
            <a:r>
              <a:rPr lang="en-AU" i="1" dirty="0">
                <a:solidFill>
                  <a:schemeClr val="bg1">
                    <a:lumMod val="50000"/>
                  </a:schemeClr>
                </a:solidFill>
              </a:rPr>
              <a:t>Online GUI and use-cases under development  - multiple data sources</a:t>
            </a:r>
          </a:p>
        </p:txBody>
      </p:sp>
      <p:pic>
        <p:nvPicPr>
          <p:cNvPr id="7" name="Picture 6">
            <a:extLst>
              <a:ext uri="{FF2B5EF4-FFF2-40B4-BE49-F238E27FC236}">
                <a16:creationId xmlns:a16="http://schemas.microsoft.com/office/drawing/2014/main" id="{D8478408-DB43-53F7-D097-66EEF162BFC4}"/>
              </a:ext>
            </a:extLst>
          </p:cNvPr>
          <p:cNvPicPr>
            <a:picLocks noChangeAspect="1"/>
          </p:cNvPicPr>
          <p:nvPr/>
        </p:nvPicPr>
        <p:blipFill>
          <a:blip r:embed="rId4"/>
          <a:stretch>
            <a:fillRect/>
          </a:stretch>
        </p:blipFill>
        <p:spPr>
          <a:xfrm>
            <a:off x="471691" y="514607"/>
            <a:ext cx="2295525" cy="2038350"/>
          </a:xfrm>
          <a:prstGeom prst="rect">
            <a:avLst/>
          </a:prstGeom>
        </p:spPr>
      </p:pic>
      <p:cxnSp>
        <p:nvCxnSpPr>
          <p:cNvPr id="8" name="Straight Connector 7">
            <a:extLst>
              <a:ext uri="{FF2B5EF4-FFF2-40B4-BE49-F238E27FC236}">
                <a16:creationId xmlns:a16="http://schemas.microsoft.com/office/drawing/2014/main" id="{C14E73D6-008C-7292-CAC4-A3B616D66CFA}"/>
              </a:ext>
            </a:extLst>
          </p:cNvPr>
          <p:cNvCxnSpPr/>
          <p:nvPr/>
        </p:nvCxnSpPr>
        <p:spPr>
          <a:xfrm>
            <a:off x="2785024" y="398467"/>
            <a:ext cx="2" cy="6291343"/>
          </a:xfrm>
          <a:prstGeom prst="line">
            <a:avLst/>
          </a:prstGeom>
        </p:spPr>
        <p:style>
          <a:lnRef idx="1">
            <a:schemeClr val="accent3"/>
          </a:lnRef>
          <a:fillRef idx="0">
            <a:schemeClr val="accent3"/>
          </a:fillRef>
          <a:effectRef idx="0">
            <a:schemeClr val="accent3"/>
          </a:effectRef>
          <a:fontRef idx="minor">
            <a:schemeClr val="tx1"/>
          </a:fontRef>
        </p:style>
      </p:cxnSp>
      <p:cxnSp>
        <p:nvCxnSpPr>
          <p:cNvPr id="9" name="Straight Connector 8">
            <a:extLst>
              <a:ext uri="{FF2B5EF4-FFF2-40B4-BE49-F238E27FC236}">
                <a16:creationId xmlns:a16="http://schemas.microsoft.com/office/drawing/2014/main" id="{19E291C1-9A6B-EAA6-CDDB-DAE367DEBD14}"/>
              </a:ext>
            </a:extLst>
          </p:cNvPr>
          <p:cNvCxnSpPr/>
          <p:nvPr/>
        </p:nvCxnSpPr>
        <p:spPr>
          <a:xfrm flipV="1">
            <a:off x="354061" y="1794425"/>
            <a:ext cx="2442117" cy="11771"/>
          </a:xfrm>
          <a:prstGeom prst="line">
            <a:avLst/>
          </a:prstGeom>
        </p:spPr>
        <p:style>
          <a:lnRef idx="1">
            <a:schemeClr val="accent3"/>
          </a:lnRef>
          <a:fillRef idx="0">
            <a:schemeClr val="accent3"/>
          </a:fillRef>
          <a:effectRef idx="0">
            <a:schemeClr val="accent3"/>
          </a:effectRef>
          <a:fontRef idx="minor">
            <a:schemeClr val="tx1"/>
          </a:fontRef>
        </p:style>
      </p:cxnSp>
      <p:cxnSp>
        <p:nvCxnSpPr>
          <p:cNvPr id="10" name="Straight Connector 9">
            <a:extLst>
              <a:ext uri="{FF2B5EF4-FFF2-40B4-BE49-F238E27FC236}">
                <a16:creationId xmlns:a16="http://schemas.microsoft.com/office/drawing/2014/main" id="{D05C8376-0E56-5AFD-3BBC-E8A610D2D738}"/>
              </a:ext>
            </a:extLst>
          </p:cNvPr>
          <p:cNvCxnSpPr/>
          <p:nvPr/>
        </p:nvCxnSpPr>
        <p:spPr>
          <a:xfrm flipV="1">
            <a:off x="325099" y="2616432"/>
            <a:ext cx="2442117" cy="11771"/>
          </a:xfrm>
          <a:prstGeom prst="line">
            <a:avLst/>
          </a:prstGeom>
        </p:spPr>
        <p:style>
          <a:lnRef idx="1">
            <a:schemeClr val="accent3"/>
          </a:lnRef>
          <a:fillRef idx="0">
            <a:schemeClr val="accent3"/>
          </a:fillRef>
          <a:effectRef idx="0">
            <a:schemeClr val="accent3"/>
          </a:effectRef>
          <a:fontRef idx="minor">
            <a:schemeClr val="tx1"/>
          </a:fontRef>
        </p:style>
      </p:cxnSp>
      <p:sp>
        <p:nvSpPr>
          <p:cNvPr id="11" name="Rectangle 10">
            <a:extLst>
              <a:ext uri="{FF2B5EF4-FFF2-40B4-BE49-F238E27FC236}">
                <a16:creationId xmlns:a16="http://schemas.microsoft.com/office/drawing/2014/main" id="{0656568D-56D0-65D3-DAEB-E423B2E41E03}"/>
              </a:ext>
            </a:extLst>
          </p:cNvPr>
          <p:cNvSpPr/>
          <p:nvPr/>
        </p:nvSpPr>
        <p:spPr>
          <a:xfrm>
            <a:off x="9600212" y="1648890"/>
            <a:ext cx="2244372" cy="157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11">
            <a:extLst>
              <a:ext uri="{FF2B5EF4-FFF2-40B4-BE49-F238E27FC236}">
                <a16:creationId xmlns:a16="http://schemas.microsoft.com/office/drawing/2014/main" id="{F7B6EDDA-A392-D5F3-D0B5-33FAF70B801A}"/>
              </a:ext>
            </a:extLst>
          </p:cNvPr>
          <p:cNvPicPr>
            <a:picLocks noChangeAspect="1"/>
          </p:cNvPicPr>
          <p:nvPr/>
        </p:nvPicPr>
        <p:blipFill>
          <a:blip r:embed="rId5"/>
          <a:stretch>
            <a:fillRect/>
          </a:stretch>
        </p:blipFill>
        <p:spPr>
          <a:xfrm>
            <a:off x="2808886" y="460718"/>
            <a:ext cx="6791325" cy="1266825"/>
          </a:xfrm>
          <a:prstGeom prst="rect">
            <a:avLst/>
          </a:prstGeom>
        </p:spPr>
      </p:pic>
      <p:sp>
        <p:nvSpPr>
          <p:cNvPr id="13" name="TextBox 12">
            <a:extLst>
              <a:ext uri="{FF2B5EF4-FFF2-40B4-BE49-F238E27FC236}">
                <a16:creationId xmlns:a16="http://schemas.microsoft.com/office/drawing/2014/main" id="{661C97C2-74C8-9958-A949-79B5F9577B18}"/>
              </a:ext>
            </a:extLst>
          </p:cNvPr>
          <p:cNvSpPr txBox="1"/>
          <p:nvPr/>
        </p:nvSpPr>
        <p:spPr>
          <a:xfrm>
            <a:off x="10260307" y="29135"/>
            <a:ext cx="1606594" cy="369332"/>
          </a:xfrm>
          <a:prstGeom prst="rect">
            <a:avLst/>
          </a:prstGeom>
          <a:noFill/>
        </p:spPr>
        <p:txBody>
          <a:bodyPr wrap="none" rtlCol="0">
            <a:spAutoFit/>
          </a:bodyPr>
          <a:lstStyle/>
          <a:p>
            <a:r>
              <a:rPr lang="en-AU" dirty="0">
                <a:solidFill>
                  <a:schemeClr val="accent1">
                    <a:lumMod val="50000"/>
                  </a:schemeClr>
                </a:solidFill>
              </a:rPr>
              <a:t>www.cdno.info</a:t>
            </a:r>
          </a:p>
        </p:txBody>
      </p:sp>
      <p:sp>
        <p:nvSpPr>
          <p:cNvPr id="14" name="Arrow: Right 13">
            <a:extLst>
              <a:ext uri="{FF2B5EF4-FFF2-40B4-BE49-F238E27FC236}">
                <a16:creationId xmlns:a16="http://schemas.microsoft.com/office/drawing/2014/main" id="{21636566-C7FF-6583-2094-A4647CCABE87}"/>
              </a:ext>
            </a:extLst>
          </p:cNvPr>
          <p:cNvSpPr/>
          <p:nvPr/>
        </p:nvSpPr>
        <p:spPr>
          <a:xfrm>
            <a:off x="574030" y="3495842"/>
            <a:ext cx="435006" cy="220004"/>
          </a:xfrm>
          <a:prstGeom prst="rightArrow">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D16B153-EDE3-7040-9FEC-39FFCD3CAABE}"/>
              </a:ext>
            </a:extLst>
          </p:cNvPr>
          <p:cNvSpPr/>
          <p:nvPr/>
        </p:nvSpPr>
        <p:spPr>
          <a:xfrm>
            <a:off x="1009036" y="3495842"/>
            <a:ext cx="1724994" cy="220004"/>
          </a:xfrm>
          <a:prstGeom prst="rect">
            <a:avLst/>
          </a:prstGeom>
          <a:noFill/>
          <a:ln w="28575">
            <a:solidFill>
              <a:srgbClr val="4FB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F358538-0F14-ED9D-8FAE-3701550C1BA6}"/>
              </a:ext>
            </a:extLst>
          </p:cNvPr>
          <p:cNvSpPr txBox="1"/>
          <p:nvPr/>
        </p:nvSpPr>
        <p:spPr>
          <a:xfrm>
            <a:off x="4580254" y="1308093"/>
            <a:ext cx="931662" cy="305851"/>
          </a:xfrm>
          <a:prstGeom prst="rect">
            <a:avLst/>
          </a:prstGeom>
          <a:solidFill>
            <a:schemeClr val="bg1"/>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8100000" algn="tr" rotWithShape="0">
              <a:prstClr val="black">
                <a:alpha val="40000"/>
              </a:prstClr>
            </a:outerShdw>
          </a:effectLst>
        </p:spPr>
        <p:txBody>
          <a:bodyPr wrap="square" lIns="0" tIns="0" rIns="0" bIns="0" rtlCol="0">
            <a:spAutoFit/>
            <a:scene3d>
              <a:camera prst="orthographicFront"/>
              <a:lightRig rig="soft" dir="t">
                <a:rot lat="0" lon="0" rev="15600000"/>
              </a:lightRig>
            </a:scene3d>
            <a:sp3d extrusionH="57150" prstMaterial="softEdge">
              <a:bevelT w="25400" h="38100"/>
            </a:sp3d>
          </a:bodyPr>
          <a:lstStyle/>
          <a:p>
            <a:pPr algn="ctr"/>
            <a:r>
              <a:rPr lang="en-AU" sz="2000" b="1" dirty="0" err="1">
                <a:latin typeface="Times New Roman" panose="02020603050405020304" pitchFamily="18" charset="0"/>
                <a:cs typeface="Times New Roman" panose="02020603050405020304" pitchFamily="18" charset="0"/>
              </a:rPr>
              <a:t>FoodOn</a:t>
            </a:r>
            <a:endParaRPr lang="en-AU" sz="2000" b="1" dirty="0">
              <a:ln/>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62CB7B4B-0CF0-EE69-8F0D-E2B235A622A4}"/>
              </a:ext>
            </a:extLst>
          </p:cNvPr>
          <p:cNvSpPr txBox="1"/>
          <p:nvPr/>
        </p:nvSpPr>
        <p:spPr>
          <a:xfrm>
            <a:off x="791533" y="2823189"/>
            <a:ext cx="1983662" cy="261610"/>
          </a:xfrm>
          <a:prstGeom prst="rect">
            <a:avLst/>
          </a:prstGeom>
          <a:solidFill>
            <a:schemeClr val="bg1"/>
          </a:solidFill>
        </p:spPr>
        <p:txBody>
          <a:bodyPr wrap="square" rtlCol="0">
            <a:spAutoFit/>
          </a:bodyPr>
          <a:lstStyle/>
          <a:p>
            <a:r>
              <a:rPr lang="en-AU" sz="1100" dirty="0">
                <a:solidFill>
                  <a:schemeClr val="tx1">
                    <a:lumMod val="65000"/>
                    <a:lumOff val="35000"/>
                  </a:schemeClr>
                </a:solidFill>
                <a:latin typeface="Arial" panose="020B0604020202020204" pitchFamily="34" charset="0"/>
                <a:cs typeface="Arial" panose="020B0604020202020204" pitchFamily="34" charset="0"/>
              </a:rPr>
              <a:t>dietary chemical component</a:t>
            </a:r>
            <a:endParaRPr lang="en-US" sz="11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35904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D4773CA-6F12-1CCE-3008-65CA72CDA1FE}"/>
              </a:ext>
            </a:extLst>
          </p:cNvPr>
          <p:cNvSpPr txBox="1"/>
          <p:nvPr/>
        </p:nvSpPr>
        <p:spPr>
          <a:xfrm>
            <a:off x="8418591" y="1712665"/>
            <a:ext cx="2128695" cy="584775"/>
          </a:xfrm>
          <a:prstGeom prst="rect">
            <a:avLst/>
          </a:prstGeom>
          <a:noFill/>
        </p:spPr>
        <p:txBody>
          <a:bodyPr wrap="square" rtlCol="0">
            <a:spAutoFit/>
          </a:bodyPr>
          <a:lstStyle/>
          <a:p>
            <a:r>
              <a:rPr lang="en-AU" sz="1600" b="1" cap="small" dirty="0">
                <a:solidFill>
                  <a:schemeClr val="bg1">
                    <a:lumMod val="85000"/>
                  </a:schemeClr>
                </a:solidFill>
                <a:cs typeface="Arial" panose="020B0604020202020204" pitchFamily="34" charset="0"/>
              </a:rPr>
              <a:t>Human </a:t>
            </a:r>
          </a:p>
          <a:p>
            <a:r>
              <a:rPr lang="en-AU" sz="1600" b="1" cap="small" dirty="0">
                <a:solidFill>
                  <a:schemeClr val="bg1">
                    <a:lumMod val="85000"/>
                  </a:schemeClr>
                </a:solidFill>
                <a:cs typeface="Arial" panose="020B0604020202020204" pitchFamily="34" charset="0"/>
              </a:rPr>
              <a:t>Dietary Role</a:t>
            </a:r>
          </a:p>
        </p:txBody>
      </p:sp>
      <p:sp>
        <p:nvSpPr>
          <p:cNvPr id="5" name="TextBox 4">
            <a:extLst>
              <a:ext uri="{FF2B5EF4-FFF2-40B4-BE49-F238E27FC236}">
                <a16:creationId xmlns:a16="http://schemas.microsoft.com/office/drawing/2014/main" id="{48A809DE-1977-B6F3-942E-C17A1C32DDBB}"/>
              </a:ext>
            </a:extLst>
          </p:cNvPr>
          <p:cNvSpPr txBox="1"/>
          <p:nvPr/>
        </p:nvSpPr>
        <p:spPr>
          <a:xfrm>
            <a:off x="1522138" y="2980913"/>
            <a:ext cx="1948246" cy="584775"/>
          </a:xfrm>
          <a:prstGeom prst="rect">
            <a:avLst/>
          </a:prstGeom>
          <a:noFill/>
        </p:spPr>
        <p:txBody>
          <a:bodyPr wrap="square" rtlCol="0">
            <a:spAutoFit/>
          </a:bodyPr>
          <a:lstStyle/>
          <a:p>
            <a:pPr algn="ctr"/>
            <a:r>
              <a:rPr lang="en-AU" sz="1600" b="1" cap="small" dirty="0">
                <a:solidFill>
                  <a:schemeClr val="bg1">
                    <a:lumMod val="85000"/>
                  </a:schemeClr>
                </a:solidFill>
                <a:cs typeface="Arial" panose="020B0604020202020204" pitchFamily="34" charset="0"/>
              </a:rPr>
              <a:t>Dietary Material Physical Attribute</a:t>
            </a:r>
          </a:p>
        </p:txBody>
      </p:sp>
      <p:sp>
        <p:nvSpPr>
          <p:cNvPr id="6" name="Flowchart: Connector 5">
            <a:extLst>
              <a:ext uri="{FF2B5EF4-FFF2-40B4-BE49-F238E27FC236}">
                <a16:creationId xmlns:a16="http://schemas.microsoft.com/office/drawing/2014/main" id="{5BEA9A7E-6509-AFC8-E53A-6E32EC42DADA}"/>
              </a:ext>
            </a:extLst>
          </p:cNvPr>
          <p:cNvSpPr/>
          <p:nvPr/>
        </p:nvSpPr>
        <p:spPr>
          <a:xfrm>
            <a:off x="3410961" y="3073193"/>
            <a:ext cx="396000" cy="396000"/>
          </a:xfrm>
          <a:prstGeom prst="flowChartConnector">
            <a:avLst/>
          </a:prstGeom>
          <a:solidFill>
            <a:schemeClr val="accent4">
              <a:lumMod val="40000"/>
              <a:lumOff val="60000"/>
              <a:alpha val="26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ln>
                <a:solidFill>
                  <a:schemeClr val="accent1">
                    <a:lumMod val="20000"/>
                    <a:lumOff val="80000"/>
                  </a:schemeClr>
                </a:solidFill>
              </a:ln>
              <a:solidFill>
                <a:schemeClr val="bg1">
                  <a:lumMod val="85000"/>
                </a:schemeClr>
              </a:solidFill>
              <a:cs typeface="Arial" panose="020B0604020202020204" pitchFamily="34" charset="0"/>
            </a:endParaRPr>
          </a:p>
        </p:txBody>
      </p:sp>
      <p:sp>
        <p:nvSpPr>
          <p:cNvPr id="8" name="TextBox 7">
            <a:extLst>
              <a:ext uri="{FF2B5EF4-FFF2-40B4-BE49-F238E27FC236}">
                <a16:creationId xmlns:a16="http://schemas.microsoft.com/office/drawing/2014/main" id="{7FF767A5-8ED5-5276-12B3-070A03E42949}"/>
              </a:ext>
            </a:extLst>
          </p:cNvPr>
          <p:cNvSpPr txBox="1"/>
          <p:nvPr/>
        </p:nvSpPr>
        <p:spPr>
          <a:xfrm>
            <a:off x="9089894" y="2754475"/>
            <a:ext cx="1839697" cy="584775"/>
          </a:xfrm>
          <a:prstGeom prst="rect">
            <a:avLst/>
          </a:prstGeom>
          <a:solidFill>
            <a:schemeClr val="bg1">
              <a:alpha val="0"/>
            </a:schemeClr>
          </a:solidFill>
          <a:ln>
            <a:solidFill>
              <a:schemeClr val="bg1"/>
            </a:solidFill>
          </a:ln>
        </p:spPr>
        <p:txBody>
          <a:bodyPr wrap="square" rIns="0" rtlCol="0">
            <a:spAutoFit/>
          </a:bodyPr>
          <a:lstStyle/>
          <a:p>
            <a:r>
              <a:rPr lang="en-AU" sz="1600" b="1" cap="small" dirty="0">
                <a:solidFill>
                  <a:schemeClr val="bg1">
                    <a:lumMod val="85000"/>
                  </a:schemeClr>
                </a:solidFill>
                <a:cs typeface="Arial" panose="020B0604020202020204" pitchFamily="34" charset="0"/>
              </a:rPr>
              <a:t>Nutritional Functional Attribute</a:t>
            </a:r>
          </a:p>
        </p:txBody>
      </p:sp>
      <p:sp>
        <p:nvSpPr>
          <p:cNvPr id="10" name="Flowchart: Connector 9">
            <a:extLst>
              <a:ext uri="{FF2B5EF4-FFF2-40B4-BE49-F238E27FC236}">
                <a16:creationId xmlns:a16="http://schemas.microsoft.com/office/drawing/2014/main" id="{23E63691-7271-A447-C193-BA871E0ADB76}"/>
              </a:ext>
            </a:extLst>
          </p:cNvPr>
          <p:cNvSpPr/>
          <p:nvPr/>
        </p:nvSpPr>
        <p:spPr>
          <a:xfrm>
            <a:off x="5284108" y="2968016"/>
            <a:ext cx="396000" cy="396000"/>
          </a:xfrm>
          <a:prstGeom prst="flowChartConnector">
            <a:avLst/>
          </a:prstGeom>
          <a:solidFill>
            <a:srgbClr val="0066FF"/>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solidFill>
                <a:schemeClr val="tx1"/>
              </a:solidFill>
              <a:cs typeface="Arial" panose="020B0604020202020204" pitchFamily="34" charset="0"/>
            </a:endParaRPr>
          </a:p>
        </p:txBody>
      </p:sp>
      <p:sp>
        <p:nvSpPr>
          <p:cNvPr id="11" name="TextBox 10">
            <a:extLst>
              <a:ext uri="{FF2B5EF4-FFF2-40B4-BE49-F238E27FC236}">
                <a16:creationId xmlns:a16="http://schemas.microsoft.com/office/drawing/2014/main" id="{7C0582BB-1DF8-321B-4D54-17A8B93B8EC6}"/>
              </a:ext>
            </a:extLst>
          </p:cNvPr>
          <p:cNvSpPr txBox="1"/>
          <p:nvPr/>
        </p:nvSpPr>
        <p:spPr>
          <a:xfrm>
            <a:off x="5663311" y="3269988"/>
            <a:ext cx="2544386" cy="338554"/>
          </a:xfrm>
          <a:prstGeom prst="rect">
            <a:avLst/>
          </a:prstGeom>
          <a:noFill/>
        </p:spPr>
        <p:txBody>
          <a:bodyPr wrap="square" rtlCol="0">
            <a:spAutoFit/>
          </a:bodyPr>
          <a:lstStyle/>
          <a:p>
            <a:pPr algn="r"/>
            <a:r>
              <a:rPr lang="en-AU" sz="1600" b="1" cap="small" dirty="0">
                <a:cs typeface="Arial" panose="020B0604020202020204" pitchFamily="34" charset="0"/>
              </a:rPr>
              <a:t>Dietary Chemical Component</a:t>
            </a:r>
          </a:p>
        </p:txBody>
      </p:sp>
      <p:sp>
        <p:nvSpPr>
          <p:cNvPr id="20" name="Flowchart: Connector 19">
            <a:extLst>
              <a:ext uri="{FF2B5EF4-FFF2-40B4-BE49-F238E27FC236}">
                <a16:creationId xmlns:a16="http://schemas.microsoft.com/office/drawing/2014/main" id="{C3ADAA98-5F54-9498-1935-65EC593AF45E}"/>
              </a:ext>
            </a:extLst>
          </p:cNvPr>
          <p:cNvSpPr/>
          <p:nvPr/>
        </p:nvSpPr>
        <p:spPr>
          <a:xfrm>
            <a:off x="8687858" y="2922920"/>
            <a:ext cx="396000" cy="396000"/>
          </a:xfrm>
          <a:prstGeom prst="flowChartConnector">
            <a:avLst/>
          </a:prstGeom>
          <a:solidFill>
            <a:srgbClr val="E25CC5">
              <a:alpha val="26000"/>
            </a:srgbClr>
          </a:solidFill>
          <a:ln>
            <a:solidFill>
              <a:srgbClr val="EEDC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solidFill>
                <a:schemeClr val="bg1">
                  <a:lumMod val="85000"/>
                </a:schemeClr>
              </a:solidFill>
              <a:cs typeface="Arial" panose="020B0604020202020204" pitchFamily="34" charset="0"/>
            </a:endParaRPr>
          </a:p>
        </p:txBody>
      </p:sp>
      <p:sp>
        <p:nvSpPr>
          <p:cNvPr id="23" name="TextBox 22">
            <a:extLst>
              <a:ext uri="{FF2B5EF4-FFF2-40B4-BE49-F238E27FC236}">
                <a16:creationId xmlns:a16="http://schemas.microsoft.com/office/drawing/2014/main" id="{29774EBC-1333-27C7-F51A-F353E317DD21}"/>
              </a:ext>
            </a:extLst>
          </p:cNvPr>
          <p:cNvSpPr txBox="1"/>
          <p:nvPr/>
        </p:nvSpPr>
        <p:spPr>
          <a:xfrm>
            <a:off x="6312927" y="5011017"/>
            <a:ext cx="2196824" cy="307777"/>
          </a:xfrm>
          <a:prstGeom prst="rect">
            <a:avLst/>
          </a:prstGeom>
          <a:solidFill>
            <a:schemeClr val="bg1"/>
          </a:solidFill>
        </p:spPr>
        <p:txBody>
          <a:bodyPr wrap="square" rtlCol="0">
            <a:spAutoFit/>
          </a:bodyPr>
          <a:lstStyle/>
          <a:p>
            <a:pPr algn="ctr"/>
            <a:r>
              <a:rPr lang="en-US" sz="1400" b="1" cap="small" dirty="0">
                <a:solidFill>
                  <a:schemeClr val="bg1">
                    <a:lumMod val="85000"/>
                  </a:schemeClr>
                </a:solidFill>
              </a:rPr>
              <a:t>Organismal source</a:t>
            </a:r>
            <a:endParaRPr lang="en-AU" sz="1400" b="1" cap="small" dirty="0">
              <a:solidFill>
                <a:schemeClr val="bg1">
                  <a:lumMod val="85000"/>
                </a:schemeClr>
              </a:solidFill>
            </a:endParaRPr>
          </a:p>
        </p:txBody>
      </p:sp>
      <p:sp>
        <p:nvSpPr>
          <p:cNvPr id="26" name="TextBox 25">
            <a:extLst>
              <a:ext uri="{FF2B5EF4-FFF2-40B4-BE49-F238E27FC236}">
                <a16:creationId xmlns:a16="http://schemas.microsoft.com/office/drawing/2014/main" id="{3D20AD37-2BD1-45D8-F2EB-4F25EF559DFE}"/>
              </a:ext>
            </a:extLst>
          </p:cNvPr>
          <p:cNvSpPr txBox="1"/>
          <p:nvPr/>
        </p:nvSpPr>
        <p:spPr>
          <a:xfrm>
            <a:off x="3990011" y="4450255"/>
            <a:ext cx="931662" cy="305851"/>
          </a:xfrm>
          <a:prstGeom prst="rect">
            <a:avLst/>
          </a:prstGeom>
          <a:solidFill>
            <a:schemeClr val="bg1"/>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8100000" algn="tr" rotWithShape="0">
              <a:prstClr val="black">
                <a:alpha val="40000"/>
              </a:prstClr>
            </a:outerShdw>
          </a:effectLst>
        </p:spPr>
        <p:txBody>
          <a:bodyPr wrap="square" lIns="0" tIns="0" rIns="0" bIns="0" rtlCol="0">
            <a:spAutoFit/>
            <a:scene3d>
              <a:camera prst="orthographicFront"/>
              <a:lightRig rig="soft" dir="t">
                <a:rot lat="0" lon="0" rev="15600000"/>
              </a:lightRig>
            </a:scene3d>
            <a:sp3d extrusionH="57150" prstMaterial="softEdge">
              <a:bevelT w="25400" h="38100"/>
            </a:sp3d>
          </a:bodyPr>
          <a:lstStyle/>
          <a:p>
            <a:pPr algn="ctr"/>
            <a:r>
              <a:rPr lang="en-AU" sz="2000" b="1" dirty="0" err="1">
                <a:solidFill>
                  <a:schemeClr val="bg1">
                    <a:lumMod val="85000"/>
                  </a:schemeClr>
                </a:solidFill>
                <a:latin typeface="Times New Roman" panose="02020603050405020304" pitchFamily="18" charset="0"/>
                <a:cs typeface="Times New Roman" panose="02020603050405020304" pitchFamily="18" charset="0"/>
              </a:rPr>
              <a:t>FoodOn</a:t>
            </a:r>
            <a:endParaRPr lang="en-AU" sz="2000" b="1" dirty="0">
              <a:ln/>
              <a:solidFill>
                <a:schemeClr val="bg1">
                  <a:lumMod val="85000"/>
                </a:schemeClr>
              </a:solidFill>
              <a:latin typeface="Times New Roman" panose="02020603050405020304" pitchFamily="18" charset="0"/>
              <a:cs typeface="Times New Roman" panose="02020603050405020304" pitchFamily="18" charset="0"/>
            </a:endParaRPr>
          </a:p>
        </p:txBody>
      </p:sp>
      <p:sp>
        <p:nvSpPr>
          <p:cNvPr id="27" name="Flowchart: Connector 26">
            <a:extLst>
              <a:ext uri="{FF2B5EF4-FFF2-40B4-BE49-F238E27FC236}">
                <a16:creationId xmlns:a16="http://schemas.microsoft.com/office/drawing/2014/main" id="{9A45602D-D1D5-375C-3E79-B1E3247C13F5}"/>
              </a:ext>
            </a:extLst>
          </p:cNvPr>
          <p:cNvSpPr/>
          <p:nvPr/>
        </p:nvSpPr>
        <p:spPr>
          <a:xfrm>
            <a:off x="5280205" y="4611314"/>
            <a:ext cx="396000" cy="396000"/>
          </a:xfrm>
          <a:prstGeom prst="flowChartConnector">
            <a:avLst/>
          </a:prstGeom>
          <a:solidFill>
            <a:srgbClr val="57C9B3">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solidFill>
                <a:schemeClr val="bg1">
                  <a:lumMod val="85000"/>
                </a:schemeClr>
              </a:solidFill>
              <a:cs typeface="Arial" panose="020B0604020202020204" pitchFamily="34" charset="0"/>
            </a:endParaRPr>
          </a:p>
        </p:txBody>
      </p:sp>
      <p:sp>
        <p:nvSpPr>
          <p:cNvPr id="30" name="Rounded Rectangle 92">
            <a:extLst>
              <a:ext uri="{FF2B5EF4-FFF2-40B4-BE49-F238E27FC236}">
                <a16:creationId xmlns:a16="http://schemas.microsoft.com/office/drawing/2014/main" id="{B6BB7FE1-D0D5-6CC4-1FB4-6D8F59C560C1}"/>
              </a:ext>
            </a:extLst>
          </p:cNvPr>
          <p:cNvSpPr/>
          <p:nvPr/>
        </p:nvSpPr>
        <p:spPr>
          <a:xfrm>
            <a:off x="3786094" y="4280119"/>
            <a:ext cx="4502741" cy="1622164"/>
          </a:xfrm>
          <a:prstGeom prst="roundRect">
            <a:avLst/>
          </a:prstGeom>
          <a:noFill/>
          <a:ln w="28575">
            <a:solidFill>
              <a:schemeClr val="bg2">
                <a:lumMod val="75000"/>
                <a:alpha val="56000"/>
              </a:schemeClr>
            </a:solidFill>
          </a:ln>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AU">
              <a:solidFill>
                <a:schemeClr val="bg1">
                  <a:lumMod val="85000"/>
                </a:schemeClr>
              </a:solidFill>
            </a:endParaRPr>
          </a:p>
        </p:txBody>
      </p:sp>
      <p:sp>
        <p:nvSpPr>
          <p:cNvPr id="31" name="Flowchart: Connector 30">
            <a:extLst>
              <a:ext uri="{FF2B5EF4-FFF2-40B4-BE49-F238E27FC236}">
                <a16:creationId xmlns:a16="http://schemas.microsoft.com/office/drawing/2014/main" id="{79840D81-10CE-7657-5253-A5D2FF2671F0}"/>
              </a:ext>
            </a:extLst>
          </p:cNvPr>
          <p:cNvSpPr/>
          <p:nvPr/>
        </p:nvSpPr>
        <p:spPr>
          <a:xfrm>
            <a:off x="7170316" y="4622613"/>
            <a:ext cx="396000" cy="396000"/>
          </a:xfrm>
          <a:prstGeom prst="flowChartConnector">
            <a:avLst/>
          </a:prstGeom>
          <a:solidFill>
            <a:srgbClr val="3366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solidFill>
                <a:schemeClr val="bg1">
                  <a:lumMod val="85000"/>
                </a:schemeClr>
              </a:solidFill>
              <a:cs typeface="Arial" panose="020B0604020202020204" pitchFamily="34" charset="0"/>
            </a:endParaRPr>
          </a:p>
        </p:txBody>
      </p:sp>
      <p:sp>
        <p:nvSpPr>
          <p:cNvPr id="32" name="TextBox 31">
            <a:extLst>
              <a:ext uri="{FF2B5EF4-FFF2-40B4-BE49-F238E27FC236}">
                <a16:creationId xmlns:a16="http://schemas.microsoft.com/office/drawing/2014/main" id="{ED9B3412-676A-EFE8-122D-82A28C2D0F0A}"/>
              </a:ext>
            </a:extLst>
          </p:cNvPr>
          <p:cNvSpPr txBox="1"/>
          <p:nvPr/>
        </p:nvSpPr>
        <p:spPr>
          <a:xfrm>
            <a:off x="4701016" y="4991184"/>
            <a:ext cx="1651210" cy="523220"/>
          </a:xfrm>
          <a:prstGeom prst="rect">
            <a:avLst/>
          </a:prstGeom>
          <a:noFill/>
        </p:spPr>
        <p:txBody>
          <a:bodyPr wrap="square" rtlCol="0">
            <a:spAutoFit/>
          </a:bodyPr>
          <a:lstStyle/>
          <a:p>
            <a:pPr algn="ctr"/>
            <a:r>
              <a:rPr lang="en-AU" sz="1400" b="1" cap="small" dirty="0">
                <a:solidFill>
                  <a:schemeClr val="bg1">
                    <a:lumMod val="85000"/>
                  </a:schemeClr>
                </a:solidFill>
              </a:rPr>
              <a:t>Chemical Food Component</a:t>
            </a:r>
          </a:p>
        </p:txBody>
      </p:sp>
      <p:cxnSp>
        <p:nvCxnSpPr>
          <p:cNvPr id="33" name="Straight Arrow Connector 32">
            <a:extLst>
              <a:ext uri="{FF2B5EF4-FFF2-40B4-BE49-F238E27FC236}">
                <a16:creationId xmlns:a16="http://schemas.microsoft.com/office/drawing/2014/main" id="{08B6EFF8-BD50-B54E-DE00-C36DF6FB8EDC}"/>
              </a:ext>
            </a:extLst>
          </p:cNvPr>
          <p:cNvCxnSpPr>
            <a:cxnSpLocks/>
            <a:stCxn id="6" idx="6"/>
            <a:endCxn id="10" idx="2"/>
          </p:cNvCxnSpPr>
          <p:nvPr/>
        </p:nvCxnSpPr>
        <p:spPr>
          <a:xfrm flipV="1">
            <a:off x="3806961" y="3166016"/>
            <a:ext cx="1477147" cy="105177"/>
          </a:xfrm>
          <a:prstGeom prst="straightConnector1">
            <a:avLst/>
          </a:prstGeom>
          <a:ln w="38100">
            <a:solidFill>
              <a:schemeClr val="bg1">
                <a:lumMod val="65000"/>
                <a:alpha val="48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1DED863-22A1-6AAB-6EC3-E06C7A80E65F}"/>
              </a:ext>
            </a:extLst>
          </p:cNvPr>
          <p:cNvCxnSpPr>
            <a:cxnSpLocks/>
            <a:stCxn id="20" idx="2"/>
            <a:endCxn id="10" idx="6"/>
          </p:cNvCxnSpPr>
          <p:nvPr/>
        </p:nvCxnSpPr>
        <p:spPr>
          <a:xfrm flipH="1">
            <a:off x="5680108" y="3120920"/>
            <a:ext cx="3007750" cy="45096"/>
          </a:xfrm>
          <a:prstGeom prst="straightConnector1">
            <a:avLst/>
          </a:prstGeom>
          <a:ln w="38100">
            <a:solidFill>
              <a:schemeClr val="bg1">
                <a:lumMod val="65000"/>
                <a:alpha val="48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CD77A44-76DB-1EF2-ADB3-09B823C2E681}"/>
              </a:ext>
            </a:extLst>
          </p:cNvPr>
          <p:cNvCxnSpPr>
            <a:stCxn id="10" idx="4"/>
            <a:endCxn id="27" idx="0"/>
          </p:cNvCxnSpPr>
          <p:nvPr/>
        </p:nvCxnSpPr>
        <p:spPr>
          <a:xfrm flipH="1">
            <a:off x="5478205" y="3364016"/>
            <a:ext cx="3903" cy="1247298"/>
          </a:xfrm>
          <a:prstGeom prst="straightConnector1">
            <a:avLst/>
          </a:prstGeom>
          <a:ln w="63500" cmpd="dbl">
            <a:solidFill>
              <a:srgbClr val="7030A0">
                <a:alpha val="29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3B6F8A1-C372-3681-F6A2-D2888CBF608A}"/>
              </a:ext>
            </a:extLst>
          </p:cNvPr>
          <p:cNvCxnSpPr>
            <a:cxnSpLocks/>
            <a:stCxn id="10" idx="0"/>
            <a:endCxn id="51" idx="4"/>
          </p:cNvCxnSpPr>
          <p:nvPr/>
        </p:nvCxnSpPr>
        <p:spPr>
          <a:xfrm flipV="1">
            <a:off x="5482108" y="2329994"/>
            <a:ext cx="3279" cy="638022"/>
          </a:xfrm>
          <a:prstGeom prst="straightConnector1">
            <a:avLst/>
          </a:prstGeom>
          <a:ln w="44450" cmpd="dbl">
            <a:solidFill>
              <a:srgbClr val="7030A0">
                <a:alpha val="29000"/>
              </a:srgbClr>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B1FAAB07-A460-A933-101A-6F83615AB0AB}"/>
              </a:ext>
            </a:extLst>
          </p:cNvPr>
          <p:cNvSpPr/>
          <p:nvPr/>
        </p:nvSpPr>
        <p:spPr>
          <a:xfrm rot="21431884">
            <a:off x="6975624" y="2892975"/>
            <a:ext cx="902042" cy="307777"/>
          </a:xfrm>
          <a:prstGeom prst="rect">
            <a:avLst/>
          </a:prstGeom>
          <a:solidFill>
            <a:schemeClr val="bg1"/>
          </a:solidFill>
        </p:spPr>
        <p:txBody>
          <a:bodyPr wrap="none">
            <a:spAutoFit/>
          </a:bodyPr>
          <a:lstStyle/>
          <a:p>
            <a:r>
              <a:rPr lang="en-AU" sz="1400" dirty="0">
                <a:solidFill>
                  <a:schemeClr val="bg1">
                    <a:lumMod val="85000"/>
                  </a:schemeClr>
                </a:solidFill>
              </a:rPr>
              <a:t>inheres in</a:t>
            </a:r>
          </a:p>
        </p:txBody>
      </p:sp>
      <p:sp>
        <p:nvSpPr>
          <p:cNvPr id="40" name="TextBox 39">
            <a:extLst>
              <a:ext uri="{FF2B5EF4-FFF2-40B4-BE49-F238E27FC236}">
                <a16:creationId xmlns:a16="http://schemas.microsoft.com/office/drawing/2014/main" id="{BF9ACC5E-6DAC-1C3C-D232-25DD21369B8E}"/>
              </a:ext>
            </a:extLst>
          </p:cNvPr>
          <p:cNvSpPr txBox="1"/>
          <p:nvPr/>
        </p:nvSpPr>
        <p:spPr>
          <a:xfrm>
            <a:off x="3756716" y="1325827"/>
            <a:ext cx="3253472" cy="584775"/>
          </a:xfrm>
          <a:prstGeom prst="rect">
            <a:avLst/>
          </a:prstGeom>
          <a:solidFill>
            <a:schemeClr val="bg1"/>
          </a:solidFill>
          <a:ln>
            <a:solidFill>
              <a:schemeClr val="bg1"/>
            </a:solidFill>
          </a:ln>
        </p:spPr>
        <p:txBody>
          <a:bodyPr wrap="square" rIns="0" rtlCol="0">
            <a:spAutoFit/>
          </a:bodyPr>
          <a:lstStyle/>
          <a:p>
            <a:pPr algn="ctr"/>
            <a:r>
              <a:rPr lang="en-AU" sz="1600" b="1" cap="small" dirty="0">
                <a:solidFill>
                  <a:schemeClr val="bg1">
                    <a:lumMod val="85000"/>
                  </a:schemeClr>
                </a:solidFill>
                <a:cs typeface="Arial" panose="020B0604020202020204" pitchFamily="34" charset="0"/>
              </a:rPr>
              <a:t>Concentration Of Dietary Chemical Component in material entity</a:t>
            </a:r>
          </a:p>
        </p:txBody>
      </p:sp>
      <p:sp>
        <p:nvSpPr>
          <p:cNvPr id="44" name="Flowchart: Connector 43">
            <a:extLst>
              <a:ext uri="{FF2B5EF4-FFF2-40B4-BE49-F238E27FC236}">
                <a16:creationId xmlns:a16="http://schemas.microsoft.com/office/drawing/2014/main" id="{60A4D89E-B498-716C-CA49-4CF33D4E2F48}"/>
              </a:ext>
            </a:extLst>
          </p:cNvPr>
          <p:cNvSpPr/>
          <p:nvPr/>
        </p:nvSpPr>
        <p:spPr>
          <a:xfrm>
            <a:off x="8014703" y="1964173"/>
            <a:ext cx="396000" cy="396000"/>
          </a:xfrm>
          <a:prstGeom prst="flowChartConnector">
            <a:avLst/>
          </a:prstGeom>
          <a:solidFill>
            <a:schemeClr val="accent2">
              <a:lumMod val="75000"/>
              <a:alpha val="26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solidFill>
                <a:schemeClr val="bg1">
                  <a:lumMod val="85000"/>
                </a:schemeClr>
              </a:solidFill>
              <a:cs typeface="Arial" panose="020B0604020202020204" pitchFamily="34" charset="0"/>
            </a:endParaRPr>
          </a:p>
        </p:txBody>
      </p:sp>
      <p:cxnSp>
        <p:nvCxnSpPr>
          <p:cNvPr id="48" name="Straight Connector 47">
            <a:extLst>
              <a:ext uri="{FF2B5EF4-FFF2-40B4-BE49-F238E27FC236}">
                <a16:creationId xmlns:a16="http://schemas.microsoft.com/office/drawing/2014/main" id="{4945C229-9238-8C84-B9E2-6EB024E11E3B}"/>
              </a:ext>
            </a:extLst>
          </p:cNvPr>
          <p:cNvCxnSpPr>
            <a:cxnSpLocks/>
            <a:stCxn id="44" idx="5"/>
            <a:endCxn id="20" idx="1"/>
          </p:cNvCxnSpPr>
          <p:nvPr/>
        </p:nvCxnSpPr>
        <p:spPr>
          <a:xfrm>
            <a:off x="8352710" y="2302180"/>
            <a:ext cx="393141" cy="678733"/>
          </a:xfrm>
          <a:prstGeom prst="line">
            <a:avLst/>
          </a:prstGeom>
          <a:ln w="28575">
            <a:solidFill>
              <a:srgbClr val="E25CC5"/>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AE0C746-8135-4B8E-69B2-1EF075316924}"/>
              </a:ext>
            </a:extLst>
          </p:cNvPr>
          <p:cNvCxnSpPr>
            <a:cxnSpLocks/>
            <a:stCxn id="10" idx="7"/>
            <a:endCxn id="44" idx="2"/>
          </p:cNvCxnSpPr>
          <p:nvPr/>
        </p:nvCxnSpPr>
        <p:spPr>
          <a:xfrm flipV="1">
            <a:off x="5622115" y="2162173"/>
            <a:ext cx="2392588" cy="863836"/>
          </a:xfrm>
          <a:prstGeom prst="straightConnector1">
            <a:avLst/>
          </a:prstGeom>
          <a:ln w="38100">
            <a:solidFill>
              <a:schemeClr val="bg1">
                <a:lumMod val="65000"/>
                <a:alpha val="48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52D996B-69FE-E8F9-346E-AD637E918F15}"/>
              </a:ext>
            </a:extLst>
          </p:cNvPr>
          <p:cNvSpPr txBox="1"/>
          <p:nvPr/>
        </p:nvSpPr>
        <p:spPr>
          <a:xfrm rot="20449490">
            <a:off x="6324835" y="2416939"/>
            <a:ext cx="1037067" cy="307777"/>
          </a:xfrm>
          <a:prstGeom prst="rect">
            <a:avLst/>
          </a:prstGeom>
          <a:solidFill>
            <a:schemeClr val="bg1"/>
          </a:solidFill>
        </p:spPr>
        <p:txBody>
          <a:bodyPr wrap="square" rtlCol="0">
            <a:spAutoFit/>
          </a:bodyPr>
          <a:lstStyle/>
          <a:p>
            <a:pPr algn="ctr"/>
            <a:r>
              <a:rPr lang="en-AU" sz="1400" dirty="0">
                <a:solidFill>
                  <a:schemeClr val="bg1">
                    <a:lumMod val="85000"/>
                  </a:schemeClr>
                </a:solidFill>
              </a:rPr>
              <a:t>has role</a:t>
            </a:r>
          </a:p>
        </p:txBody>
      </p:sp>
      <p:sp>
        <p:nvSpPr>
          <p:cNvPr id="51" name="Flowchart: Connector 50">
            <a:extLst>
              <a:ext uri="{FF2B5EF4-FFF2-40B4-BE49-F238E27FC236}">
                <a16:creationId xmlns:a16="http://schemas.microsoft.com/office/drawing/2014/main" id="{CE489E74-7535-A693-4265-E672816D76C9}"/>
              </a:ext>
            </a:extLst>
          </p:cNvPr>
          <p:cNvSpPr/>
          <p:nvPr/>
        </p:nvSpPr>
        <p:spPr>
          <a:xfrm>
            <a:off x="5287387" y="1933994"/>
            <a:ext cx="396000" cy="396000"/>
          </a:xfrm>
          <a:prstGeom prst="flowChartConnector">
            <a:avLst/>
          </a:prstGeom>
          <a:solidFill>
            <a:srgbClr val="33CC33">
              <a:alpha val="26000"/>
            </a:srgb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solidFill>
                <a:schemeClr val="bg1">
                  <a:lumMod val="85000"/>
                </a:schemeClr>
              </a:solidFill>
              <a:cs typeface="Arial" panose="020B0604020202020204" pitchFamily="34" charset="0"/>
            </a:endParaRPr>
          </a:p>
        </p:txBody>
      </p:sp>
      <p:cxnSp>
        <p:nvCxnSpPr>
          <p:cNvPr id="63" name="Straight Arrow Connector 62">
            <a:extLst>
              <a:ext uri="{FF2B5EF4-FFF2-40B4-BE49-F238E27FC236}">
                <a16:creationId xmlns:a16="http://schemas.microsoft.com/office/drawing/2014/main" id="{9B191912-0D02-C300-7C34-D1468E973921}"/>
              </a:ext>
            </a:extLst>
          </p:cNvPr>
          <p:cNvCxnSpPr>
            <a:cxnSpLocks/>
            <a:endCxn id="10" idx="1"/>
          </p:cNvCxnSpPr>
          <p:nvPr/>
        </p:nvCxnSpPr>
        <p:spPr>
          <a:xfrm>
            <a:off x="4090055" y="2404965"/>
            <a:ext cx="1252046" cy="621044"/>
          </a:xfrm>
          <a:prstGeom prst="straightConnector1">
            <a:avLst/>
          </a:prstGeom>
          <a:ln w="50800" cmpd="dbl">
            <a:solidFill>
              <a:srgbClr val="7030A0">
                <a:alpha val="29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a:extLst>
              <a:ext uri="{FF2B5EF4-FFF2-40B4-BE49-F238E27FC236}">
                <a16:creationId xmlns:a16="http://schemas.microsoft.com/office/drawing/2014/main" id="{4CE70EAF-53F4-A0AC-B776-3EEE9720D3D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95152" y="2213480"/>
            <a:ext cx="765167" cy="233028"/>
          </a:xfrm>
          <a:prstGeom prst="rect">
            <a:avLst/>
          </a:prstGeom>
        </p:spPr>
      </p:pic>
      <p:sp>
        <p:nvSpPr>
          <p:cNvPr id="12" name="Rectangle 11">
            <a:extLst>
              <a:ext uri="{FF2B5EF4-FFF2-40B4-BE49-F238E27FC236}">
                <a16:creationId xmlns:a16="http://schemas.microsoft.com/office/drawing/2014/main" id="{DA705CF7-C08E-BF21-3527-0BD88022241B}"/>
              </a:ext>
            </a:extLst>
          </p:cNvPr>
          <p:cNvSpPr/>
          <p:nvPr/>
        </p:nvSpPr>
        <p:spPr>
          <a:xfrm rot="21431884">
            <a:off x="4038505" y="3063605"/>
            <a:ext cx="902042" cy="307777"/>
          </a:xfrm>
          <a:prstGeom prst="rect">
            <a:avLst/>
          </a:prstGeom>
          <a:solidFill>
            <a:schemeClr val="bg1"/>
          </a:solidFill>
        </p:spPr>
        <p:txBody>
          <a:bodyPr wrap="none">
            <a:spAutoFit/>
          </a:bodyPr>
          <a:lstStyle/>
          <a:p>
            <a:r>
              <a:rPr lang="en-AU" sz="1400" dirty="0">
                <a:solidFill>
                  <a:schemeClr val="bg1">
                    <a:lumMod val="85000"/>
                  </a:schemeClr>
                </a:solidFill>
              </a:rPr>
              <a:t>inheres in</a:t>
            </a:r>
          </a:p>
        </p:txBody>
      </p:sp>
      <p:pic>
        <p:nvPicPr>
          <p:cNvPr id="2" name="Picture 1">
            <a:extLst>
              <a:ext uri="{FF2B5EF4-FFF2-40B4-BE49-F238E27FC236}">
                <a16:creationId xmlns:a16="http://schemas.microsoft.com/office/drawing/2014/main" id="{F044911F-FCCD-DAD5-92AE-8A0B933571B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138378" y="233327"/>
            <a:ext cx="1492611" cy="853617"/>
          </a:xfrm>
          <a:prstGeom prst="rect">
            <a:avLst/>
          </a:prstGeom>
        </p:spPr>
      </p:pic>
      <p:sp>
        <p:nvSpPr>
          <p:cNvPr id="3" name="TextBox 2">
            <a:extLst>
              <a:ext uri="{FF2B5EF4-FFF2-40B4-BE49-F238E27FC236}">
                <a16:creationId xmlns:a16="http://schemas.microsoft.com/office/drawing/2014/main" id="{4CD44ECE-F2D2-82BD-6828-C6F019BC49C7}"/>
              </a:ext>
            </a:extLst>
          </p:cNvPr>
          <p:cNvSpPr txBox="1"/>
          <p:nvPr/>
        </p:nvSpPr>
        <p:spPr>
          <a:xfrm>
            <a:off x="5606305" y="368479"/>
            <a:ext cx="1714269" cy="584775"/>
          </a:xfrm>
          <a:prstGeom prst="rect">
            <a:avLst/>
          </a:prstGeom>
          <a:noFill/>
        </p:spPr>
        <p:txBody>
          <a:bodyPr wrap="square" rtlCol="0">
            <a:spAutoFit/>
          </a:bodyPr>
          <a:lstStyle/>
          <a:p>
            <a:pPr algn="ctr"/>
            <a:r>
              <a:rPr lang="en-AU" sz="3200" b="1" cap="small" dirty="0">
                <a:solidFill>
                  <a:schemeClr val="accent6">
                    <a:lumMod val="75000"/>
                  </a:schemeClr>
                </a:solidFill>
                <a:cs typeface="Arial" panose="020B0604020202020204" pitchFamily="34" charset="0"/>
              </a:rPr>
              <a:t>Classes </a:t>
            </a:r>
          </a:p>
        </p:txBody>
      </p:sp>
    </p:spTree>
    <p:extLst>
      <p:ext uri="{BB962C8B-B14F-4D97-AF65-F5344CB8AC3E}">
        <p14:creationId xmlns:p14="http://schemas.microsoft.com/office/powerpoint/2010/main" val="1707463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Rounded Corners 66">
            <a:extLst>
              <a:ext uri="{FF2B5EF4-FFF2-40B4-BE49-F238E27FC236}">
                <a16:creationId xmlns:a16="http://schemas.microsoft.com/office/drawing/2014/main" id="{8C045FFE-19E5-1436-AB75-E4B34865FB78}"/>
              </a:ext>
            </a:extLst>
          </p:cNvPr>
          <p:cNvSpPr/>
          <p:nvPr/>
        </p:nvSpPr>
        <p:spPr>
          <a:xfrm>
            <a:off x="448023" y="2790457"/>
            <a:ext cx="1814843" cy="609601"/>
          </a:xfrm>
          <a:prstGeom prst="roundRect">
            <a:avLst/>
          </a:prstGeom>
          <a:solidFill>
            <a:srgbClr val="46A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Rounded Corners 76">
            <a:extLst>
              <a:ext uri="{FF2B5EF4-FFF2-40B4-BE49-F238E27FC236}">
                <a16:creationId xmlns:a16="http://schemas.microsoft.com/office/drawing/2014/main" id="{7D13BD93-FDBD-0D34-0879-7BC1F495DDC3}"/>
              </a:ext>
            </a:extLst>
          </p:cNvPr>
          <p:cNvSpPr/>
          <p:nvPr/>
        </p:nvSpPr>
        <p:spPr>
          <a:xfrm>
            <a:off x="3088602" y="2790456"/>
            <a:ext cx="1452562" cy="609601"/>
          </a:xfrm>
          <a:prstGeom prst="roundRect">
            <a:avLst/>
          </a:prstGeom>
          <a:solidFill>
            <a:srgbClr val="46A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Rounded Corners 77">
            <a:extLst>
              <a:ext uri="{FF2B5EF4-FFF2-40B4-BE49-F238E27FC236}">
                <a16:creationId xmlns:a16="http://schemas.microsoft.com/office/drawing/2014/main" id="{620B81D7-EAF0-3616-4682-5751BF78CB2A}"/>
              </a:ext>
            </a:extLst>
          </p:cNvPr>
          <p:cNvSpPr/>
          <p:nvPr/>
        </p:nvSpPr>
        <p:spPr>
          <a:xfrm>
            <a:off x="5405484" y="2780931"/>
            <a:ext cx="1452562" cy="619125"/>
          </a:xfrm>
          <a:prstGeom prst="roundRect">
            <a:avLst/>
          </a:prstGeom>
          <a:solidFill>
            <a:srgbClr val="46A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Rounded Corners 78">
            <a:extLst>
              <a:ext uri="{FF2B5EF4-FFF2-40B4-BE49-F238E27FC236}">
                <a16:creationId xmlns:a16="http://schemas.microsoft.com/office/drawing/2014/main" id="{C60F1069-235D-DCFC-4D95-FF0F00C60DB1}"/>
              </a:ext>
            </a:extLst>
          </p:cNvPr>
          <p:cNvSpPr/>
          <p:nvPr/>
        </p:nvSpPr>
        <p:spPr>
          <a:xfrm>
            <a:off x="7964805" y="2775097"/>
            <a:ext cx="1452562" cy="619125"/>
          </a:xfrm>
          <a:prstGeom prst="roundRect">
            <a:avLst/>
          </a:prstGeom>
          <a:solidFill>
            <a:srgbClr val="46A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Rounded Corners 81">
            <a:extLst>
              <a:ext uri="{FF2B5EF4-FFF2-40B4-BE49-F238E27FC236}">
                <a16:creationId xmlns:a16="http://schemas.microsoft.com/office/drawing/2014/main" id="{D18BD37A-DD32-FF38-BD91-7EF5C77FD462}"/>
              </a:ext>
            </a:extLst>
          </p:cNvPr>
          <p:cNvSpPr/>
          <p:nvPr/>
        </p:nvSpPr>
        <p:spPr>
          <a:xfrm>
            <a:off x="4755475" y="1152157"/>
            <a:ext cx="2726531" cy="704850"/>
          </a:xfrm>
          <a:prstGeom prst="roundRect">
            <a:avLst/>
          </a:prstGeom>
          <a:solidFill>
            <a:srgbClr val="46A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2EC865BE-0ED9-86D8-A7AB-377AFF72F0E1}"/>
              </a:ext>
            </a:extLst>
          </p:cNvPr>
          <p:cNvCxnSpPr>
            <a:cxnSpLocks/>
          </p:cNvCxnSpPr>
          <p:nvPr/>
        </p:nvCxnSpPr>
        <p:spPr>
          <a:xfrm flipH="1">
            <a:off x="1976557" y="1776462"/>
            <a:ext cx="2804967" cy="1013995"/>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A9E9430-D6D6-179B-C76C-B8A254AF9FDD}"/>
              </a:ext>
            </a:extLst>
          </p:cNvPr>
          <p:cNvCxnSpPr>
            <a:cxnSpLocks/>
          </p:cNvCxnSpPr>
          <p:nvPr/>
        </p:nvCxnSpPr>
        <p:spPr>
          <a:xfrm flipH="1">
            <a:off x="4262557" y="1857007"/>
            <a:ext cx="1157288" cy="93345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13B0686-0C25-3F06-A4DE-883EBCF0764C}"/>
              </a:ext>
            </a:extLst>
          </p:cNvPr>
          <p:cNvCxnSpPr>
            <a:cxnSpLocks/>
            <a:stCxn id="82" idx="2"/>
            <a:endCxn id="78" idx="0"/>
          </p:cNvCxnSpPr>
          <p:nvPr/>
        </p:nvCxnSpPr>
        <p:spPr>
          <a:xfrm>
            <a:off x="6118741" y="1857007"/>
            <a:ext cx="13024" cy="923924"/>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1B6EC55-2910-041C-AF5B-2C11D40EC452}"/>
              </a:ext>
            </a:extLst>
          </p:cNvPr>
          <p:cNvCxnSpPr>
            <a:cxnSpLocks/>
            <a:endCxn id="79" idx="0"/>
          </p:cNvCxnSpPr>
          <p:nvPr/>
        </p:nvCxnSpPr>
        <p:spPr>
          <a:xfrm>
            <a:off x="6787277" y="1857007"/>
            <a:ext cx="1903809" cy="91809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4C671DF-C512-D3C8-3926-6FD788E3BB55}"/>
              </a:ext>
            </a:extLst>
          </p:cNvPr>
          <p:cNvCxnSpPr/>
          <p:nvPr/>
        </p:nvCxnSpPr>
        <p:spPr>
          <a:xfrm>
            <a:off x="7482006" y="1628406"/>
            <a:ext cx="3048001" cy="116205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95947D71-EA60-9749-6870-F13FB32BA32F}"/>
              </a:ext>
            </a:extLst>
          </p:cNvPr>
          <p:cNvSpPr txBox="1"/>
          <p:nvPr/>
        </p:nvSpPr>
        <p:spPr>
          <a:xfrm>
            <a:off x="544406" y="2809447"/>
            <a:ext cx="1623271" cy="584775"/>
          </a:xfrm>
          <a:prstGeom prst="rect">
            <a:avLst/>
          </a:prstGeom>
          <a:solidFill>
            <a:srgbClr val="46A444"/>
          </a:solidFill>
          <a:ln>
            <a:noFill/>
          </a:ln>
        </p:spPr>
        <p:txBody>
          <a:bodyPr wrap="square" rtlCol="0">
            <a:spAutoFit/>
          </a:bodyPr>
          <a:lstStyle/>
          <a:p>
            <a:pPr algn="ctr"/>
            <a:r>
              <a:rPr lang="en-AU" sz="1600" dirty="0">
                <a:solidFill>
                  <a:schemeClr val="bg1"/>
                </a:solidFill>
              </a:rPr>
              <a:t>Dietary Mineral </a:t>
            </a:r>
            <a:r>
              <a:rPr lang="en-AU" sz="1600" strike="sngStrike" dirty="0">
                <a:solidFill>
                  <a:schemeClr val="bg1"/>
                </a:solidFill>
              </a:rPr>
              <a:t>nutrient</a:t>
            </a:r>
            <a:endParaRPr lang="en-US" sz="1600" strike="sngStrike" dirty="0">
              <a:solidFill>
                <a:schemeClr val="bg1"/>
              </a:solidFill>
            </a:endParaRPr>
          </a:p>
        </p:txBody>
      </p:sp>
      <p:sp>
        <p:nvSpPr>
          <p:cNvPr id="98" name="TextBox 97">
            <a:extLst>
              <a:ext uri="{FF2B5EF4-FFF2-40B4-BE49-F238E27FC236}">
                <a16:creationId xmlns:a16="http://schemas.microsoft.com/office/drawing/2014/main" id="{43B50657-1673-39C4-B031-D19FE4D2DBA8}"/>
              </a:ext>
            </a:extLst>
          </p:cNvPr>
          <p:cNvSpPr txBox="1"/>
          <p:nvPr/>
        </p:nvSpPr>
        <p:spPr>
          <a:xfrm>
            <a:off x="3151112" y="2935504"/>
            <a:ext cx="1320401" cy="338554"/>
          </a:xfrm>
          <a:prstGeom prst="rect">
            <a:avLst/>
          </a:prstGeom>
          <a:solidFill>
            <a:srgbClr val="46A444"/>
          </a:solidFill>
          <a:ln>
            <a:noFill/>
          </a:ln>
        </p:spPr>
        <p:txBody>
          <a:bodyPr wrap="square" rtlCol="0">
            <a:spAutoFit/>
          </a:bodyPr>
          <a:lstStyle/>
          <a:p>
            <a:pPr algn="ctr"/>
            <a:r>
              <a:rPr lang="en-AU" sz="1600" dirty="0">
                <a:solidFill>
                  <a:schemeClr val="bg1"/>
                </a:solidFill>
              </a:rPr>
              <a:t>Protein</a:t>
            </a:r>
            <a:endParaRPr lang="en-US" sz="1600" dirty="0">
              <a:solidFill>
                <a:schemeClr val="bg1"/>
              </a:solidFill>
            </a:endParaRPr>
          </a:p>
        </p:txBody>
      </p:sp>
      <p:sp>
        <p:nvSpPr>
          <p:cNvPr id="99" name="TextBox 98">
            <a:extLst>
              <a:ext uri="{FF2B5EF4-FFF2-40B4-BE49-F238E27FC236}">
                <a16:creationId xmlns:a16="http://schemas.microsoft.com/office/drawing/2014/main" id="{311B2DC3-B108-4652-DD74-2A38410D8078}"/>
              </a:ext>
            </a:extLst>
          </p:cNvPr>
          <p:cNvSpPr txBox="1"/>
          <p:nvPr/>
        </p:nvSpPr>
        <p:spPr>
          <a:xfrm>
            <a:off x="5466876" y="2935504"/>
            <a:ext cx="1320401" cy="338554"/>
          </a:xfrm>
          <a:prstGeom prst="rect">
            <a:avLst/>
          </a:prstGeom>
          <a:solidFill>
            <a:srgbClr val="46A444"/>
          </a:solidFill>
          <a:ln>
            <a:noFill/>
          </a:ln>
        </p:spPr>
        <p:txBody>
          <a:bodyPr wrap="square" rtlCol="0">
            <a:spAutoFit/>
          </a:bodyPr>
          <a:lstStyle/>
          <a:p>
            <a:pPr algn="ctr"/>
            <a:r>
              <a:rPr lang="en-AU" sz="1600" dirty="0">
                <a:solidFill>
                  <a:schemeClr val="bg1"/>
                </a:solidFill>
              </a:rPr>
              <a:t>Carbohydrate</a:t>
            </a:r>
            <a:endParaRPr lang="en-US" sz="1600" dirty="0">
              <a:solidFill>
                <a:schemeClr val="bg1"/>
              </a:solidFill>
            </a:endParaRPr>
          </a:p>
        </p:txBody>
      </p:sp>
      <p:sp>
        <p:nvSpPr>
          <p:cNvPr id="100" name="TextBox 99">
            <a:extLst>
              <a:ext uri="{FF2B5EF4-FFF2-40B4-BE49-F238E27FC236}">
                <a16:creationId xmlns:a16="http://schemas.microsoft.com/office/drawing/2014/main" id="{8CD8DA7C-6FB6-8EE1-249B-7FE48C6924B1}"/>
              </a:ext>
            </a:extLst>
          </p:cNvPr>
          <p:cNvSpPr txBox="1"/>
          <p:nvPr/>
        </p:nvSpPr>
        <p:spPr>
          <a:xfrm>
            <a:off x="8030885" y="2843171"/>
            <a:ext cx="1320401" cy="523220"/>
          </a:xfrm>
          <a:prstGeom prst="rect">
            <a:avLst/>
          </a:prstGeom>
          <a:solidFill>
            <a:srgbClr val="46A444"/>
          </a:solidFill>
          <a:ln>
            <a:noFill/>
          </a:ln>
        </p:spPr>
        <p:txBody>
          <a:bodyPr wrap="square" rtlCol="0">
            <a:spAutoFit/>
          </a:bodyPr>
          <a:lstStyle/>
          <a:p>
            <a:pPr algn="ctr"/>
            <a:r>
              <a:rPr lang="en-AU" sz="1400" dirty="0">
                <a:solidFill>
                  <a:schemeClr val="bg1"/>
                </a:solidFill>
              </a:rPr>
              <a:t>Secondary metabolite</a:t>
            </a:r>
            <a:endParaRPr lang="en-US" sz="1400" dirty="0">
              <a:solidFill>
                <a:schemeClr val="bg1"/>
              </a:solidFill>
            </a:endParaRPr>
          </a:p>
        </p:txBody>
      </p:sp>
      <p:sp>
        <p:nvSpPr>
          <p:cNvPr id="102" name="TextBox 101">
            <a:extLst>
              <a:ext uri="{FF2B5EF4-FFF2-40B4-BE49-F238E27FC236}">
                <a16:creationId xmlns:a16="http://schemas.microsoft.com/office/drawing/2014/main" id="{9C602078-306D-AAE0-B068-131951670C9D}"/>
              </a:ext>
            </a:extLst>
          </p:cNvPr>
          <p:cNvSpPr txBox="1"/>
          <p:nvPr/>
        </p:nvSpPr>
        <p:spPr>
          <a:xfrm>
            <a:off x="5105596" y="1212194"/>
            <a:ext cx="2052339" cy="584775"/>
          </a:xfrm>
          <a:prstGeom prst="rect">
            <a:avLst/>
          </a:prstGeom>
          <a:solidFill>
            <a:srgbClr val="46A444"/>
          </a:solidFill>
        </p:spPr>
        <p:txBody>
          <a:bodyPr wrap="square" rtlCol="0">
            <a:spAutoFit/>
          </a:bodyPr>
          <a:lstStyle/>
          <a:p>
            <a:pPr algn="ctr"/>
            <a:r>
              <a:rPr lang="en-AU" sz="1600" dirty="0">
                <a:solidFill>
                  <a:schemeClr val="bg1"/>
                </a:solidFill>
              </a:rPr>
              <a:t>Dietary </a:t>
            </a:r>
            <a:r>
              <a:rPr lang="en-AU" sz="1600" strike="sngStrike" dirty="0">
                <a:solidFill>
                  <a:schemeClr val="bg1"/>
                </a:solidFill>
              </a:rPr>
              <a:t>nutritional</a:t>
            </a:r>
            <a:r>
              <a:rPr lang="en-AU" sz="1600" dirty="0">
                <a:solidFill>
                  <a:schemeClr val="bg1"/>
                </a:solidFill>
              </a:rPr>
              <a:t> chemical component</a:t>
            </a:r>
            <a:endParaRPr lang="en-US" sz="1600" dirty="0">
              <a:solidFill>
                <a:schemeClr val="bg1"/>
              </a:solidFill>
            </a:endParaRPr>
          </a:p>
        </p:txBody>
      </p:sp>
      <p:sp>
        <p:nvSpPr>
          <p:cNvPr id="4" name="TextBox 3">
            <a:extLst>
              <a:ext uri="{FF2B5EF4-FFF2-40B4-BE49-F238E27FC236}">
                <a16:creationId xmlns:a16="http://schemas.microsoft.com/office/drawing/2014/main" id="{973B4C7C-972A-9C35-23C0-03F57708B377}"/>
              </a:ext>
            </a:extLst>
          </p:cNvPr>
          <p:cNvSpPr txBox="1"/>
          <p:nvPr/>
        </p:nvSpPr>
        <p:spPr>
          <a:xfrm>
            <a:off x="8581846" y="1954400"/>
            <a:ext cx="685800" cy="369332"/>
          </a:xfrm>
          <a:prstGeom prst="rect">
            <a:avLst/>
          </a:prstGeom>
          <a:solidFill>
            <a:schemeClr val="bg1"/>
          </a:solidFill>
        </p:spPr>
        <p:txBody>
          <a:bodyPr wrap="square" rtlCol="0">
            <a:spAutoFit/>
          </a:bodyPr>
          <a:lstStyle/>
          <a:p>
            <a:pPr algn="ctr"/>
            <a:r>
              <a:rPr lang="en-AU" dirty="0" err="1"/>
              <a:t>Is_a</a:t>
            </a:r>
            <a:endParaRPr lang="en-US" dirty="0"/>
          </a:p>
        </p:txBody>
      </p:sp>
      <p:sp>
        <p:nvSpPr>
          <p:cNvPr id="5" name="TextBox 4">
            <a:extLst>
              <a:ext uri="{FF2B5EF4-FFF2-40B4-BE49-F238E27FC236}">
                <a16:creationId xmlns:a16="http://schemas.microsoft.com/office/drawing/2014/main" id="{B2517C9E-790D-16E0-A9BA-147CAB4B3A95}"/>
              </a:ext>
            </a:extLst>
          </p:cNvPr>
          <p:cNvSpPr txBox="1"/>
          <p:nvPr/>
        </p:nvSpPr>
        <p:spPr>
          <a:xfrm>
            <a:off x="7362945" y="2122159"/>
            <a:ext cx="685800" cy="369332"/>
          </a:xfrm>
          <a:prstGeom prst="rect">
            <a:avLst/>
          </a:prstGeom>
          <a:solidFill>
            <a:schemeClr val="bg1"/>
          </a:solidFill>
        </p:spPr>
        <p:txBody>
          <a:bodyPr wrap="square" rtlCol="0">
            <a:spAutoFit/>
          </a:bodyPr>
          <a:lstStyle/>
          <a:p>
            <a:pPr algn="ctr"/>
            <a:r>
              <a:rPr lang="en-AU" dirty="0" err="1"/>
              <a:t>Is_a</a:t>
            </a:r>
            <a:endParaRPr lang="en-US" dirty="0"/>
          </a:p>
        </p:txBody>
      </p:sp>
      <p:sp>
        <p:nvSpPr>
          <p:cNvPr id="6" name="TextBox 5">
            <a:extLst>
              <a:ext uri="{FF2B5EF4-FFF2-40B4-BE49-F238E27FC236}">
                <a16:creationId xmlns:a16="http://schemas.microsoft.com/office/drawing/2014/main" id="{1CF69BB6-0F5B-BA35-47C6-8F62BE29F604}"/>
              </a:ext>
            </a:extLst>
          </p:cNvPr>
          <p:cNvSpPr txBox="1"/>
          <p:nvPr/>
        </p:nvSpPr>
        <p:spPr>
          <a:xfrm>
            <a:off x="5754113" y="2145972"/>
            <a:ext cx="685800" cy="369332"/>
          </a:xfrm>
          <a:prstGeom prst="rect">
            <a:avLst/>
          </a:prstGeom>
          <a:solidFill>
            <a:schemeClr val="bg1"/>
          </a:solidFill>
        </p:spPr>
        <p:txBody>
          <a:bodyPr wrap="square" rtlCol="0">
            <a:spAutoFit/>
          </a:bodyPr>
          <a:lstStyle/>
          <a:p>
            <a:pPr algn="ctr"/>
            <a:r>
              <a:rPr lang="en-AU" dirty="0" err="1"/>
              <a:t>Is_a</a:t>
            </a:r>
            <a:endParaRPr lang="en-US" dirty="0"/>
          </a:p>
        </p:txBody>
      </p:sp>
      <p:sp>
        <p:nvSpPr>
          <p:cNvPr id="7" name="TextBox 6">
            <a:extLst>
              <a:ext uri="{FF2B5EF4-FFF2-40B4-BE49-F238E27FC236}">
                <a16:creationId xmlns:a16="http://schemas.microsoft.com/office/drawing/2014/main" id="{394AB573-BD26-31CA-AD24-B44C3B195AA3}"/>
              </a:ext>
            </a:extLst>
          </p:cNvPr>
          <p:cNvSpPr txBox="1"/>
          <p:nvPr/>
        </p:nvSpPr>
        <p:spPr>
          <a:xfrm>
            <a:off x="4551582" y="2145972"/>
            <a:ext cx="685800" cy="369332"/>
          </a:xfrm>
          <a:prstGeom prst="rect">
            <a:avLst/>
          </a:prstGeom>
          <a:solidFill>
            <a:schemeClr val="bg1"/>
          </a:solidFill>
        </p:spPr>
        <p:txBody>
          <a:bodyPr wrap="square" rtlCol="0">
            <a:spAutoFit/>
          </a:bodyPr>
          <a:lstStyle/>
          <a:p>
            <a:pPr algn="ctr"/>
            <a:r>
              <a:rPr lang="en-AU" dirty="0" err="1"/>
              <a:t>Is_a</a:t>
            </a:r>
            <a:endParaRPr lang="en-US" dirty="0"/>
          </a:p>
        </p:txBody>
      </p:sp>
      <p:sp>
        <p:nvSpPr>
          <p:cNvPr id="8" name="TextBox 7">
            <a:extLst>
              <a:ext uri="{FF2B5EF4-FFF2-40B4-BE49-F238E27FC236}">
                <a16:creationId xmlns:a16="http://schemas.microsoft.com/office/drawing/2014/main" id="{6B17B43F-FDD7-61ED-D654-BF6ED87757BE}"/>
              </a:ext>
            </a:extLst>
          </p:cNvPr>
          <p:cNvSpPr txBox="1"/>
          <p:nvPr/>
        </p:nvSpPr>
        <p:spPr>
          <a:xfrm>
            <a:off x="3140988" y="2024765"/>
            <a:ext cx="685800" cy="369332"/>
          </a:xfrm>
          <a:prstGeom prst="rect">
            <a:avLst/>
          </a:prstGeom>
          <a:solidFill>
            <a:schemeClr val="bg1"/>
          </a:solidFill>
        </p:spPr>
        <p:txBody>
          <a:bodyPr wrap="square" rtlCol="0">
            <a:spAutoFit/>
          </a:bodyPr>
          <a:lstStyle/>
          <a:p>
            <a:pPr algn="ctr"/>
            <a:r>
              <a:rPr lang="en-AU" dirty="0" err="1"/>
              <a:t>Is_a</a:t>
            </a:r>
            <a:endParaRPr lang="en-US" dirty="0"/>
          </a:p>
        </p:txBody>
      </p:sp>
      <p:sp>
        <p:nvSpPr>
          <p:cNvPr id="9" name="TextBox 8">
            <a:extLst>
              <a:ext uri="{FF2B5EF4-FFF2-40B4-BE49-F238E27FC236}">
                <a16:creationId xmlns:a16="http://schemas.microsoft.com/office/drawing/2014/main" id="{8C642CE6-A818-1844-A7EA-9E09380C519B}"/>
              </a:ext>
            </a:extLst>
          </p:cNvPr>
          <p:cNvSpPr txBox="1"/>
          <p:nvPr/>
        </p:nvSpPr>
        <p:spPr>
          <a:xfrm>
            <a:off x="448023" y="3714381"/>
            <a:ext cx="1944211" cy="1877437"/>
          </a:xfrm>
          <a:prstGeom prst="rect">
            <a:avLst/>
          </a:prstGeom>
          <a:noFill/>
          <a:ln>
            <a:solidFill>
              <a:schemeClr val="bg1">
                <a:lumMod val="50000"/>
              </a:schemeClr>
            </a:solidFill>
          </a:ln>
        </p:spPr>
        <p:txBody>
          <a:bodyPr wrap="square" rtlCol="0">
            <a:spAutoFit/>
          </a:bodyPr>
          <a:lstStyle/>
          <a:p>
            <a:pPr marL="285750" indent="-285750">
              <a:buFont typeface="Arial" panose="020B0604020202020204" pitchFamily="34" charset="0"/>
              <a:buChar char="•"/>
            </a:pPr>
            <a:r>
              <a:rPr lang="en-AU" sz="1400" dirty="0"/>
              <a:t>180 mineral nutrients included</a:t>
            </a:r>
          </a:p>
          <a:p>
            <a:pPr marL="285750" indent="-285750">
              <a:buFont typeface="Arial" panose="020B0604020202020204" pitchFamily="34" charset="0"/>
              <a:buChar char="•"/>
            </a:pPr>
            <a:r>
              <a:rPr lang="en-AU" sz="1400" dirty="0"/>
              <a:t>Terms such as dietary gold, dietary lead will be added under </a:t>
            </a:r>
            <a:r>
              <a:rPr lang="en-AU" sz="1400" i="1" dirty="0"/>
              <a:t>mineral non-nutrient class</a:t>
            </a:r>
          </a:p>
          <a:p>
            <a:pPr marL="285750" indent="-285750">
              <a:buFontTx/>
              <a:buChar char="-"/>
            </a:pPr>
            <a:endParaRPr lang="en-US" dirty="0"/>
          </a:p>
        </p:txBody>
      </p:sp>
      <p:sp>
        <p:nvSpPr>
          <p:cNvPr id="10" name="TextBox 9">
            <a:extLst>
              <a:ext uri="{FF2B5EF4-FFF2-40B4-BE49-F238E27FC236}">
                <a16:creationId xmlns:a16="http://schemas.microsoft.com/office/drawing/2014/main" id="{C6F27F1F-EC02-5685-A30F-9A2D6EE3D3DF}"/>
              </a:ext>
            </a:extLst>
          </p:cNvPr>
          <p:cNvSpPr txBox="1"/>
          <p:nvPr/>
        </p:nvSpPr>
        <p:spPr>
          <a:xfrm>
            <a:off x="2821901" y="3714381"/>
            <a:ext cx="2019300" cy="307777"/>
          </a:xfrm>
          <a:prstGeom prst="rect">
            <a:avLst/>
          </a:prstGeom>
          <a:noFill/>
          <a:ln>
            <a:solidFill>
              <a:schemeClr val="bg1">
                <a:lumMod val="50000"/>
              </a:schemeClr>
            </a:solidFill>
          </a:ln>
        </p:spPr>
        <p:txBody>
          <a:bodyPr wrap="square" rtlCol="0">
            <a:spAutoFit/>
          </a:bodyPr>
          <a:lstStyle/>
          <a:p>
            <a:pPr marL="285750" indent="-285750">
              <a:buFont typeface="Arial" panose="020B0604020202020204" pitchFamily="34" charset="0"/>
              <a:buChar char="•"/>
            </a:pPr>
            <a:r>
              <a:rPr lang="en-AU" sz="1400" dirty="0"/>
              <a:t>10 proteins</a:t>
            </a:r>
            <a:r>
              <a:rPr lang="en-US" sz="1400" dirty="0"/>
              <a:t> included</a:t>
            </a:r>
            <a:endParaRPr lang="en-AU" sz="1400" dirty="0"/>
          </a:p>
        </p:txBody>
      </p:sp>
      <p:sp>
        <p:nvSpPr>
          <p:cNvPr id="11" name="TextBox 10">
            <a:extLst>
              <a:ext uri="{FF2B5EF4-FFF2-40B4-BE49-F238E27FC236}">
                <a16:creationId xmlns:a16="http://schemas.microsoft.com/office/drawing/2014/main" id="{C909BFDA-28B9-84AF-AA6C-7AB0AB00D7EE}"/>
              </a:ext>
            </a:extLst>
          </p:cNvPr>
          <p:cNvSpPr txBox="1"/>
          <p:nvPr/>
        </p:nvSpPr>
        <p:spPr>
          <a:xfrm>
            <a:off x="5226965" y="3714381"/>
            <a:ext cx="2019300" cy="307777"/>
          </a:xfrm>
          <a:prstGeom prst="rect">
            <a:avLst/>
          </a:prstGeom>
          <a:noFill/>
          <a:ln>
            <a:solidFill>
              <a:schemeClr val="bg1">
                <a:lumMod val="50000"/>
              </a:schemeClr>
            </a:solidFill>
          </a:ln>
        </p:spPr>
        <p:txBody>
          <a:bodyPr wrap="square" rtlCol="0">
            <a:spAutoFit/>
          </a:bodyPr>
          <a:lstStyle/>
          <a:p>
            <a:pPr marL="285750" indent="-285750">
              <a:buFont typeface="Arial" panose="020B0604020202020204" pitchFamily="34" charset="0"/>
              <a:buChar char="•"/>
            </a:pPr>
            <a:r>
              <a:rPr lang="en-AU" sz="1400" dirty="0"/>
              <a:t>39 terms included</a:t>
            </a:r>
            <a:endParaRPr lang="en-US" sz="1400" dirty="0"/>
          </a:p>
        </p:txBody>
      </p:sp>
      <p:sp>
        <p:nvSpPr>
          <p:cNvPr id="12" name="TextBox 11">
            <a:extLst>
              <a:ext uri="{FF2B5EF4-FFF2-40B4-BE49-F238E27FC236}">
                <a16:creationId xmlns:a16="http://schemas.microsoft.com/office/drawing/2014/main" id="{8E801F0A-4710-2BDD-7BD2-A2194DC068B5}"/>
              </a:ext>
            </a:extLst>
          </p:cNvPr>
          <p:cNvSpPr txBox="1"/>
          <p:nvPr/>
        </p:nvSpPr>
        <p:spPr>
          <a:xfrm>
            <a:off x="7632029" y="3714381"/>
            <a:ext cx="2019300" cy="1169551"/>
          </a:xfrm>
          <a:prstGeom prst="rect">
            <a:avLst/>
          </a:prstGeom>
          <a:noFill/>
          <a:ln>
            <a:solidFill>
              <a:schemeClr val="bg1">
                <a:lumMod val="50000"/>
              </a:schemeClr>
            </a:solidFill>
          </a:ln>
        </p:spPr>
        <p:txBody>
          <a:bodyPr wrap="square" rtlCol="0">
            <a:spAutoFit/>
          </a:bodyPr>
          <a:lstStyle/>
          <a:p>
            <a:pPr marL="285750" indent="-285750">
              <a:buFont typeface="Arial" panose="020B0604020202020204" pitchFamily="34" charset="0"/>
              <a:buChar char="•"/>
            </a:pPr>
            <a:r>
              <a:rPr lang="en-AU" sz="1400" dirty="0"/>
              <a:t>~350 terms to be included </a:t>
            </a:r>
          </a:p>
          <a:p>
            <a:pPr marL="285750" indent="-285750">
              <a:buFont typeface="Arial" panose="020B0604020202020204" pitchFamily="34" charset="0"/>
              <a:buChar char="•"/>
            </a:pPr>
            <a:r>
              <a:rPr lang="en-AU" sz="1400" dirty="0"/>
              <a:t>Terms from </a:t>
            </a:r>
            <a:r>
              <a:rPr lang="en-AU" sz="1400" dirty="0" err="1"/>
              <a:t>Phytohub</a:t>
            </a:r>
            <a:r>
              <a:rPr lang="en-AU" sz="1400" dirty="0"/>
              <a:t> and </a:t>
            </a:r>
            <a:r>
              <a:rPr lang="en-AU" sz="1400" dirty="0" err="1"/>
              <a:t>PhenolExplorer</a:t>
            </a:r>
            <a:endParaRPr lang="en-US" sz="1400" dirty="0"/>
          </a:p>
        </p:txBody>
      </p:sp>
      <p:sp>
        <p:nvSpPr>
          <p:cNvPr id="13" name="TextBox 12">
            <a:extLst>
              <a:ext uri="{FF2B5EF4-FFF2-40B4-BE49-F238E27FC236}">
                <a16:creationId xmlns:a16="http://schemas.microsoft.com/office/drawing/2014/main" id="{97440C94-688D-2649-0C51-63D4FC7CB706}"/>
              </a:ext>
            </a:extLst>
          </p:cNvPr>
          <p:cNvSpPr txBox="1"/>
          <p:nvPr/>
        </p:nvSpPr>
        <p:spPr>
          <a:xfrm>
            <a:off x="10037093" y="3714381"/>
            <a:ext cx="2019300" cy="523220"/>
          </a:xfrm>
          <a:prstGeom prst="rect">
            <a:avLst/>
          </a:prstGeom>
          <a:noFill/>
          <a:ln>
            <a:solidFill>
              <a:schemeClr val="bg1">
                <a:lumMod val="50000"/>
              </a:schemeClr>
            </a:solidFill>
          </a:ln>
        </p:spPr>
        <p:txBody>
          <a:bodyPr wrap="square" rtlCol="0">
            <a:spAutoFit/>
          </a:bodyPr>
          <a:lstStyle/>
          <a:p>
            <a:r>
              <a:rPr lang="en-AU" sz="1400" dirty="0"/>
              <a:t>- In 2021, 25 terms were included. </a:t>
            </a:r>
            <a:endParaRPr lang="en-US" sz="1400" dirty="0"/>
          </a:p>
        </p:txBody>
      </p:sp>
      <p:pic>
        <p:nvPicPr>
          <p:cNvPr id="14" name="Picture 13" descr="A picture containing text, clipart&#10;&#10;Description automatically generated">
            <a:extLst>
              <a:ext uri="{FF2B5EF4-FFF2-40B4-BE49-F238E27FC236}">
                <a16:creationId xmlns:a16="http://schemas.microsoft.com/office/drawing/2014/main" id="{3384C1B6-EC7F-50E8-1911-27B0CF3A09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280" y="298749"/>
            <a:ext cx="1437338" cy="743822"/>
          </a:xfrm>
          <a:prstGeom prst="rect">
            <a:avLst/>
          </a:prstGeom>
        </p:spPr>
      </p:pic>
      <p:sp>
        <p:nvSpPr>
          <p:cNvPr id="21" name="Rectangle: Rounded Corners 20">
            <a:extLst>
              <a:ext uri="{FF2B5EF4-FFF2-40B4-BE49-F238E27FC236}">
                <a16:creationId xmlns:a16="http://schemas.microsoft.com/office/drawing/2014/main" id="{35B344DE-3089-DFB4-85FB-7A3193017995}"/>
              </a:ext>
            </a:extLst>
          </p:cNvPr>
          <p:cNvSpPr/>
          <p:nvPr/>
        </p:nvSpPr>
        <p:spPr>
          <a:xfrm>
            <a:off x="10291588" y="2799980"/>
            <a:ext cx="1452562" cy="609601"/>
          </a:xfrm>
          <a:prstGeom prst="roundRect">
            <a:avLst/>
          </a:prstGeom>
          <a:solidFill>
            <a:srgbClr val="46A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ED990F8C-6352-9FE7-A6AB-11107AEF7652}"/>
              </a:ext>
            </a:extLst>
          </p:cNvPr>
          <p:cNvSpPr txBox="1"/>
          <p:nvPr/>
        </p:nvSpPr>
        <p:spPr>
          <a:xfrm>
            <a:off x="10357668" y="2923062"/>
            <a:ext cx="1320401" cy="338554"/>
          </a:xfrm>
          <a:prstGeom prst="rect">
            <a:avLst/>
          </a:prstGeom>
          <a:solidFill>
            <a:srgbClr val="46A444"/>
          </a:solidFill>
          <a:ln>
            <a:noFill/>
          </a:ln>
        </p:spPr>
        <p:txBody>
          <a:bodyPr wrap="square" rtlCol="0">
            <a:spAutoFit/>
          </a:bodyPr>
          <a:lstStyle/>
          <a:p>
            <a:pPr algn="ctr"/>
            <a:r>
              <a:rPr lang="en-AU" sz="1600" dirty="0">
                <a:solidFill>
                  <a:schemeClr val="bg1"/>
                </a:solidFill>
              </a:rPr>
              <a:t>Vitamin</a:t>
            </a:r>
            <a:endParaRPr lang="en-US" sz="1600" dirty="0">
              <a:solidFill>
                <a:schemeClr val="bg1"/>
              </a:solidFill>
            </a:endParaRPr>
          </a:p>
        </p:txBody>
      </p:sp>
      <p:sp>
        <p:nvSpPr>
          <p:cNvPr id="25" name="TextBox 24">
            <a:extLst>
              <a:ext uri="{FF2B5EF4-FFF2-40B4-BE49-F238E27FC236}">
                <a16:creationId xmlns:a16="http://schemas.microsoft.com/office/drawing/2014/main" id="{D309EBA8-9008-1F88-B8E3-4739A933BF32}"/>
              </a:ext>
            </a:extLst>
          </p:cNvPr>
          <p:cNvSpPr txBox="1"/>
          <p:nvPr/>
        </p:nvSpPr>
        <p:spPr>
          <a:xfrm>
            <a:off x="5382743" y="290655"/>
            <a:ext cx="6361234" cy="646331"/>
          </a:xfrm>
          <a:prstGeom prst="rect">
            <a:avLst/>
          </a:prstGeom>
          <a:noFill/>
        </p:spPr>
        <p:txBody>
          <a:bodyPr wrap="square" rtlCol="0">
            <a:spAutoFit/>
          </a:bodyPr>
          <a:lstStyle/>
          <a:p>
            <a:pPr marL="285750" indent="-285750" algn="r">
              <a:buFont typeface="Arial" panose="020B0604020202020204" pitchFamily="34" charset="0"/>
              <a:buChar char="•"/>
            </a:pPr>
            <a:r>
              <a:rPr lang="en-US" sz="1200" dirty="0"/>
              <a:t>10 upper level classes </a:t>
            </a:r>
            <a:r>
              <a:rPr lang="en-AU" sz="1200" dirty="0"/>
              <a:t>corresponding to proximate analysis: carbs, protein, fats…</a:t>
            </a:r>
            <a:endParaRPr lang="en-US" sz="1200" dirty="0"/>
          </a:p>
          <a:p>
            <a:pPr marL="285750" indent="-285750" algn="r">
              <a:buFont typeface="Arial" panose="020B0604020202020204" pitchFamily="34" charset="0"/>
              <a:buChar char="•"/>
            </a:pPr>
            <a:r>
              <a:rPr lang="en-US" sz="1200" b="1" dirty="0">
                <a:solidFill>
                  <a:srgbClr val="0070C0"/>
                </a:solidFill>
              </a:rPr>
              <a:t>604</a:t>
            </a:r>
            <a:r>
              <a:rPr lang="en-US" sz="1200" b="1" dirty="0">
                <a:solidFill>
                  <a:schemeClr val="accent5"/>
                </a:solidFill>
              </a:rPr>
              <a:t> </a:t>
            </a:r>
            <a:r>
              <a:rPr lang="en-US" sz="1200" dirty="0"/>
              <a:t>assigned to CHEBI and ENVO</a:t>
            </a:r>
          </a:p>
          <a:p>
            <a:pPr marL="285750" indent="-285750" algn="r">
              <a:buFont typeface="Arial" panose="020B0604020202020204" pitchFamily="34" charset="0"/>
              <a:buChar char="•"/>
            </a:pPr>
            <a:r>
              <a:rPr lang="en-US" sz="1200" b="1" dirty="0">
                <a:solidFill>
                  <a:srgbClr val="0070C0"/>
                </a:solidFill>
              </a:rPr>
              <a:t>81</a:t>
            </a:r>
            <a:r>
              <a:rPr lang="en-US" sz="1200" b="1" dirty="0">
                <a:solidFill>
                  <a:schemeClr val="accent5"/>
                </a:solidFill>
              </a:rPr>
              <a:t> </a:t>
            </a:r>
            <a:r>
              <a:rPr lang="en-US" sz="1200" dirty="0"/>
              <a:t>formally described in CDNO</a:t>
            </a:r>
            <a:endParaRPr lang="en-AU" sz="1200" dirty="0"/>
          </a:p>
        </p:txBody>
      </p:sp>
      <p:sp>
        <p:nvSpPr>
          <p:cNvPr id="26" name="TextBox 25">
            <a:extLst>
              <a:ext uri="{FF2B5EF4-FFF2-40B4-BE49-F238E27FC236}">
                <a16:creationId xmlns:a16="http://schemas.microsoft.com/office/drawing/2014/main" id="{F99F61A8-405D-3A53-F796-BE120D575DF0}"/>
              </a:ext>
            </a:extLst>
          </p:cNvPr>
          <p:cNvSpPr txBox="1"/>
          <p:nvPr/>
        </p:nvSpPr>
        <p:spPr>
          <a:xfrm>
            <a:off x="8563360" y="967317"/>
            <a:ext cx="3105315" cy="523220"/>
          </a:xfrm>
          <a:prstGeom prst="rect">
            <a:avLst/>
          </a:prstGeom>
          <a:noFill/>
        </p:spPr>
        <p:txBody>
          <a:bodyPr wrap="square" rtlCol="0">
            <a:spAutoFit/>
          </a:bodyPr>
          <a:lstStyle/>
          <a:p>
            <a:pPr algn="r"/>
            <a:r>
              <a:rPr lang="en-AU" sz="1400" b="1" dirty="0"/>
              <a:t>4 releases </a:t>
            </a:r>
          </a:p>
          <a:p>
            <a:pPr algn="r"/>
            <a:r>
              <a:rPr lang="en-AU" sz="1400" b="1" dirty="0"/>
              <a:t>V3.2 the most recent version</a:t>
            </a:r>
            <a:endParaRPr lang="en-US" sz="1400" b="1" dirty="0"/>
          </a:p>
        </p:txBody>
      </p:sp>
    </p:spTree>
    <p:extLst>
      <p:ext uri="{BB962C8B-B14F-4D97-AF65-F5344CB8AC3E}">
        <p14:creationId xmlns:p14="http://schemas.microsoft.com/office/powerpoint/2010/main" val="1316180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B42B910B-7286-B09F-2F6B-A51BDF36DA63}"/>
              </a:ext>
            </a:extLst>
          </p:cNvPr>
          <p:cNvSpPr txBox="1"/>
          <p:nvPr/>
        </p:nvSpPr>
        <p:spPr>
          <a:xfrm>
            <a:off x="1524003" y="1999615"/>
            <a:ext cx="9144000" cy="2764028"/>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7200" kern="1200">
                <a:solidFill>
                  <a:schemeClr val="tx1"/>
                </a:solidFill>
                <a:latin typeface="+mj-lt"/>
                <a:ea typeface="+mj-ea"/>
                <a:cs typeface="+mj-cs"/>
              </a:rPr>
              <a:t>Prospects</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647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5D9136-F5AC-4574-1DC2-68A89A330F50}"/>
              </a:ext>
            </a:extLst>
          </p:cNvPr>
          <p:cNvPicPr>
            <a:picLocks noChangeAspect="1"/>
          </p:cNvPicPr>
          <p:nvPr/>
        </p:nvPicPr>
        <p:blipFill rotWithShape="1">
          <a:blip r:embed="rId2"/>
          <a:srcRect l="1821" t="19238" r="57464" b="71619"/>
          <a:stretch/>
        </p:blipFill>
        <p:spPr>
          <a:xfrm>
            <a:off x="3893000" y="4344330"/>
            <a:ext cx="3649578" cy="461000"/>
          </a:xfrm>
          <a:prstGeom prst="rect">
            <a:avLst/>
          </a:prstGeom>
        </p:spPr>
      </p:pic>
      <p:pic>
        <p:nvPicPr>
          <p:cNvPr id="4" name="Picture 2" descr="PhytoHub">
            <a:extLst>
              <a:ext uri="{FF2B5EF4-FFF2-40B4-BE49-F238E27FC236}">
                <a16:creationId xmlns:a16="http://schemas.microsoft.com/office/drawing/2014/main" id="{D0C1FA1E-A48D-8327-32D0-733828453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7262" y="4344330"/>
            <a:ext cx="2381250" cy="7715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FF16F0A-C372-3FB7-9D82-424F752C7E05}"/>
              </a:ext>
            </a:extLst>
          </p:cNvPr>
          <p:cNvSpPr/>
          <p:nvPr/>
        </p:nvSpPr>
        <p:spPr>
          <a:xfrm>
            <a:off x="5406661" y="2078033"/>
            <a:ext cx="6276826" cy="2120068"/>
          </a:xfrm>
          <a:prstGeom prst="rect">
            <a:avLst/>
          </a:prstGeom>
        </p:spPr>
        <p:txBody>
          <a:bodyPr wrap="square">
            <a:spAutoFit/>
          </a:bodyPr>
          <a:lstStyle/>
          <a:p>
            <a:pPr marL="285750" indent="-285750">
              <a:lnSpc>
                <a:spcPct val="150000"/>
              </a:lnSpc>
              <a:buFont typeface="Arial" panose="020B0604020202020204" pitchFamily="34" charset="0"/>
              <a:buChar char="•"/>
            </a:pPr>
            <a:r>
              <a:rPr lang="en-AU" dirty="0">
                <a:solidFill>
                  <a:srgbClr val="000000"/>
                </a:solidFill>
              </a:rPr>
              <a:t>v3.0 of CDNO contains 277 secondary metabolites</a:t>
            </a:r>
          </a:p>
          <a:p>
            <a:pPr marL="285750" indent="-285750">
              <a:lnSpc>
                <a:spcPct val="150000"/>
              </a:lnSpc>
              <a:buFont typeface="Arial" panose="020B0604020202020204" pitchFamily="34" charset="0"/>
              <a:buChar char="•"/>
            </a:pPr>
            <a:r>
              <a:rPr lang="en-AU" dirty="0">
                <a:solidFill>
                  <a:srgbClr val="000000"/>
                </a:solidFill>
              </a:rPr>
              <a:t>~350 Phenol-Explorer, </a:t>
            </a:r>
            <a:r>
              <a:rPr lang="en-AU" dirty="0" err="1">
                <a:solidFill>
                  <a:srgbClr val="000000"/>
                </a:solidFill>
              </a:rPr>
              <a:t>PhytoHub</a:t>
            </a:r>
            <a:r>
              <a:rPr lang="en-AU" dirty="0">
                <a:solidFill>
                  <a:srgbClr val="000000"/>
                </a:solidFill>
              </a:rPr>
              <a:t>, </a:t>
            </a:r>
            <a:r>
              <a:rPr lang="en-US" dirty="0" err="1"/>
              <a:t>ChEBI</a:t>
            </a:r>
            <a:r>
              <a:rPr lang="en-US" dirty="0"/>
              <a:t>, E-numbers, USDA terms will be added in CDNO </a:t>
            </a:r>
          </a:p>
          <a:p>
            <a:pPr marL="285750" indent="-285750">
              <a:lnSpc>
                <a:spcPct val="150000"/>
              </a:lnSpc>
              <a:buFont typeface="Arial" panose="020B0604020202020204" pitchFamily="34" charset="0"/>
              <a:buChar char="•"/>
            </a:pPr>
            <a:r>
              <a:rPr lang="en-AU" dirty="0"/>
              <a:t>~350 terms to be added in next releases</a:t>
            </a:r>
            <a:endParaRPr lang="en-US" dirty="0"/>
          </a:p>
          <a:p>
            <a:pPr>
              <a:lnSpc>
                <a:spcPct val="150000"/>
              </a:lnSpc>
            </a:pPr>
            <a:endParaRPr lang="en-AU" dirty="0">
              <a:solidFill>
                <a:srgbClr val="000000"/>
              </a:solidFill>
              <a:latin typeface="Times New Roman" panose="02020603050405020304" pitchFamily="18" charset="0"/>
            </a:endParaRPr>
          </a:p>
        </p:txBody>
      </p:sp>
      <p:pic>
        <p:nvPicPr>
          <p:cNvPr id="6" name="Picture 5">
            <a:extLst>
              <a:ext uri="{FF2B5EF4-FFF2-40B4-BE49-F238E27FC236}">
                <a16:creationId xmlns:a16="http://schemas.microsoft.com/office/drawing/2014/main" id="{D55606FB-5D43-F474-3AF5-1E54C81EAB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59777" y="2185437"/>
            <a:ext cx="1615570" cy="923935"/>
          </a:xfrm>
          <a:prstGeom prst="rect">
            <a:avLst/>
          </a:prstGeom>
        </p:spPr>
      </p:pic>
      <p:sp>
        <p:nvSpPr>
          <p:cNvPr id="7" name="TextBox 6">
            <a:extLst>
              <a:ext uri="{FF2B5EF4-FFF2-40B4-BE49-F238E27FC236}">
                <a16:creationId xmlns:a16="http://schemas.microsoft.com/office/drawing/2014/main" id="{AF05B63B-32FA-D291-766F-B20413CD006E}"/>
              </a:ext>
            </a:extLst>
          </p:cNvPr>
          <p:cNvSpPr txBox="1"/>
          <p:nvPr/>
        </p:nvSpPr>
        <p:spPr>
          <a:xfrm flipH="1">
            <a:off x="3264746" y="242594"/>
            <a:ext cx="5790539" cy="707886"/>
          </a:xfrm>
          <a:prstGeom prst="rect">
            <a:avLst/>
          </a:prstGeom>
          <a:noFill/>
        </p:spPr>
        <p:txBody>
          <a:bodyPr wrap="square" rtlCol="0">
            <a:spAutoFit/>
          </a:bodyPr>
          <a:lstStyle/>
          <a:p>
            <a:pPr algn="ctr"/>
            <a:r>
              <a:rPr lang="en-AU" sz="4000" b="1" dirty="0"/>
              <a:t>Secondary metabolites</a:t>
            </a:r>
            <a:endParaRPr lang="en-US" sz="4000" b="1" dirty="0"/>
          </a:p>
        </p:txBody>
      </p:sp>
      <p:sp>
        <p:nvSpPr>
          <p:cNvPr id="8" name="Rectangle 7">
            <a:extLst>
              <a:ext uri="{FF2B5EF4-FFF2-40B4-BE49-F238E27FC236}">
                <a16:creationId xmlns:a16="http://schemas.microsoft.com/office/drawing/2014/main" id="{303FB76D-35B4-55C1-19B9-BAEF67095F06}"/>
              </a:ext>
            </a:extLst>
          </p:cNvPr>
          <p:cNvSpPr/>
          <p:nvPr/>
        </p:nvSpPr>
        <p:spPr>
          <a:xfrm>
            <a:off x="10026942" y="1205666"/>
            <a:ext cx="1615571" cy="307777"/>
          </a:xfrm>
          <a:prstGeom prst="rect">
            <a:avLst/>
          </a:prstGeom>
        </p:spPr>
        <p:txBody>
          <a:bodyPr wrap="square">
            <a:spAutoFit/>
          </a:bodyPr>
          <a:lstStyle/>
          <a:p>
            <a:pPr algn="ctr"/>
            <a:r>
              <a:rPr lang="en-US" sz="1400" dirty="0">
                <a:solidFill>
                  <a:srgbClr val="222222"/>
                </a:solidFill>
              </a:rPr>
              <a:t>Dr. Burton-Freeman</a:t>
            </a:r>
          </a:p>
        </p:txBody>
      </p:sp>
      <p:pic>
        <p:nvPicPr>
          <p:cNvPr id="9" name="Picture 4" descr="Britt Freeman">
            <a:extLst>
              <a:ext uri="{FF2B5EF4-FFF2-40B4-BE49-F238E27FC236}">
                <a16:creationId xmlns:a16="http://schemas.microsoft.com/office/drawing/2014/main" id="{36CE6E39-AA22-8067-2D49-30F6FDAB684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530409" y="468469"/>
            <a:ext cx="608638" cy="6750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Illinois Institute of Technology | Illinois Institute of Technology">
            <a:extLst>
              <a:ext uri="{FF2B5EF4-FFF2-40B4-BE49-F238E27FC236}">
                <a16:creationId xmlns:a16="http://schemas.microsoft.com/office/drawing/2014/main" id="{073411CC-C4E3-927B-CE9B-5B36DF16534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26942" y="1513443"/>
            <a:ext cx="1517946" cy="38966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EA641BFA-042B-8F53-B6FA-94D9832DDAC2}"/>
              </a:ext>
            </a:extLst>
          </p:cNvPr>
          <p:cNvPicPr>
            <a:picLocks noChangeAspect="1"/>
          </p:cNvPicPr>
          <p:nvPr/>
        </p:nvPicPr>
        <p:blipFill rotWithShape="1">
          <a:blip r:embed="rId7"/>
          <a:srcRect l="6000" t="19433" r="73222" b="13422"/>
          <a:stretch/>
        </p:blipFill>
        <p:spPr>
          <a:xfrm>
            <a:off x="613488" y="914249"/>
            <a:ext cx="2834828" cy="5153072"/>
          </a:xfrm>
          <a:prstGeom prst="rect">
            <a:avLst/>
          </a:prstGeom>
        </p:spPr>
      </p:pic>
    </p:spTree>
    <p:extLst>
      <p:ext uri="{BB962C8B-B14F-4D97-AF65-F5344CB8AC3E}">
        <p14:creationId xmlns:p14="http://schemas.microsoft.com/office/powerpoint/2010/main" val="3077187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DE79E9-3BC6-3101-4DEF-EE6DB29654B1}"/>
              </a:ext>
            </a:extLst>
          </p:cNvPr>
          <p:cNvPicPr>
            <a:picLocks noChangeAspect="1"/>
          </p:cNvPicPr>
          <p:nvPr/>
        </p:nvPicPr>
        <p:blipFill rotWithShape="1">
          <a:blip r:embed="rId2"/>
          <a:srcRect l="50236" t="47424" r="30320" b="34001"/>
          <a:stretch/>
        </p:blipFill>
        <p:spPr>
          <a:xfrm>
            <a:off x="4168937" y="2430765"/>
            <a:ext cx="5068523" cy="1591462"/>
          </a:xfrm>
          <a:prstGeom prst="rect">
            <a:avLst/>
          </a:prstGeom>
        </p:spPr>
      </p:pic>
      <p:pic>
        <p:nvPicPr>
          <p:cNvPr id="4" name="Picture 3">
            <a:extLst>
              <a:ext uri="{FF2B5EF4-FFF2-40B4-BE49-F238E27FC236}">
                <a16:creationId xmlns:a16="http://schemas.microsoft.com/office/drawing/2014/main" id="{3AEF95A2-7C75-13F6-3A96-0BF88B0F845B}"/>
              </a:ext>
            </a:extLst>
          </p:cNvPr>
          <p:cNvPicPr>
            <a:picLocks noChangeAspect="1"/>
          </p:cNvPicPr>
          <p:nvPr/>
        </p:nvPicPr>
        <p:blipFill rotWithShape="1">
          <a:blip r:embed="rId3"/>
          <a:srcRect l="78175" t="14110" r="8176" b="51551"/>
          <a:stretch/>
        </p:blipFill>
        <p:spPr>
          <a:xfrm>
            <a:off x="8883704" y="521482"/>
            <a:ext cx="2962843" cy="2449986"/>
          </a:xfrm>
          <a:prstGeom prst="rect">
            <a:avLst/>
          </a:prstGeom>
        </p:spPr>
      </p:pic>
      <p:pic>
        <p:nvPicPr>
          <p:cNvPr id="5" name="Picture 4">
            <a:extLst>
              <a:ext uri="{FF2B5EF4-FFF2-40B4-BE49-F238E27FC236}">
                <a16:creationId xmlns:a16="http://schemas.microsoft.com/office/drawing/2014/main" id="{E7289FD3-0A62-84D5-3DE3-1BE9E37224A5}"/>
              </a:ext>
            </a:extLst>
          </p:cNvPr>
          <p:cNvPicPr>
            <a:picLocks noChangeAspect="1"/>
          </p:cNvPicPr>
          <p:nvPr/>
        </p:nvPicPr>
        <p:blipFill rotWithShape="1">
          <a:blip r:embed="rId4"/>
          <a:srcRect l="49627" t="12867" r="25116" b="53712"/>
          <a:stretch/>
        </p:blipFill>
        <p:spPr>
          <a:xfrm>
            <a:off x="4312879" y="540931"/>
            <a:ext cx="4476428" cy="1839817"/>
          </a:xfrm>
          <a:prstGeom prst="rect">
            <a:avLst/>
          </a:prstGeom>
        </p:spPr>
      </p:pic>
      <p:pic>
        <p:nvPicPr>
          <p:cNvPr id="6" name="Picture 5">
            <a:extLst>
              <a:ext uri="{FF2B5EF4-FFF2-40B4-BE49-F238E27FC236}">
                <a16:creationId xmlns:a16="http://schemas.microsoft.com/office/drawing/2014/main" id="{42163647-9433-0A5A-5415-515567BB4D92}"/>
              </a:ext>
            </a:extLst>
          </p:cNvPr>
          <p:cNvPicPr>
            <a:picLocks noChangeAspect="1"/>
          </p:cNvPicPr>
          <p:nvPr/>
        </p:nvPicPr>
        <p:blipFill rotWithShape="1">
          <a:blip r:embed="rId2"/>
          <a:srcRect l="50236" t="80680" r="30320" b="16451"/>
          <a:stretch/>
        </p:blipFill>
        <p:spPr>
          <a:xfrm>
            <a:off x="4162752" y="3971425"/>
            <a:ext cx="5068523" cy="245794"/>
          </a:xfrm>
          <a:prstGeom prst="rect">
            <a:avLst/>
          </a:prstGeom>
        </p:spPr>
      </p:pic>
      <p:pic>
        <p:nvPicPr>
          <p:cNvPr id="1028" name="Picture 4" descr="Logos and Design Guidelines | NRCS Montana">
            <a:extLst>
              <a:ext uri="{FF2B5EF4-FFF2-40B4-BE49-F238E27FC236}">
                <a16:creationId xmlns:a16="http://schemas.microsoft.com/office/drawing/2014/main" id="{7BA6D889-4CAC-20C2-0F4B-D960A339E3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8482" y="4945597"/>
            <a:ext cx="1865186" cy="72275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AA69C7A-F0D1-E931-8AAA-5427E853B433}"/>
              </a:ext>
            </a:extLst>
          </p:cNvPr>
          <p:cNvPicPr>
            <a:picLocks noChangeAspect="1"/>
          </p:cNvPicPr>
          <p:nvPr/>
        </p:nvPicPr>
        <p:blipFill rotWithShape="1">
          <a:blip r:embed="rId6"/>
          <a:srcRect l="1892" t="28571" r="75858" b="17330"/>
          <a:stretch/>
        </p:blipFill>
        <p:spPr>
          <a:xfrm>
            <a:off x="722496" y="2191109"/>
            <a:ext cx="2962842" cy="4052220"/>
          </a:xfrm>
          <a:prstGeom prst="rect">
            <a:avLst/>
          </a:prstGeom>
        </p:spPr>
      </p:pic>
      <p:pic>
        <p:nvPicPr>
          <p:cNvPr id="9" name="Picture 8">
            <a:extLst>
              <a:ext uri="{FF2B5EF4-FFF2-40B4-BE49-F238E27FC236}">
                <a16:creationId xmlns:a16="http://schemas.microsoft.com/office/drawing/2014/main" id="{CE254023-CC13-51D2-82F9-B4207226A53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4985" y="521482"/>
            <a:ext cx="1542097" cy="881917"/>
          </a:xfrm>
          <a:prstGeom prst="rect">
            <a:avLst/>
          </a:prstGeom>
        </p:spPr>
      </p:pic>
      <p:pic>
        <p:nvPicPr>
          <p:cNvPr id="10" name="Picture 9">
            <a:extLst>
              <a:ext uri="{FF2B5EF4-FFF2-40B4-BE49-F238E27FC236}">
                <a16:creationId xmlns:a16="http://schemas.microsoft.com/office/drawing/2014/main" id="{ACA8FA73-16B0-EE96-4682-AF1F474D473C}"/>
              </a:ext>
            </a:extLst>
          </p:cNvPr>
          <p:cNvPicPr>
            <a:picLocks noChangeAspect="1"/>
          </p:cNvPicPr>
          <p:nvPr/>
        </p:nvPicPr>
        <p:blipFill>
          <a:blip r:embed="rId8"/>
          <a:stretch>
            <a:fillRect/>
          </a:stretch>
        </p:blipFill>
        <p:spPr>
          <a:xfrm>
            <a:off x="8979410" y="2997124"/>
            <a:ext cx="2728757" cy="1084127"/>
          </a:xfrm>
          <a:prstGeom prst="rect">
            <a:avLst/>
          </a:prstGeom>
        </p:spPr>
      </p:pic>
      <p:graphicFrame>
        <p:nvGraphicFramePr>
          <p:cNvPr id="11" name="Table 10">
            <a:extLst>
              <a:ext uri="{FF2B5EF4-FFF2-40B4-BE49-F238E27FC236}">
                <a16:creationId xmlns:a16="http://schemas.microsoft.com/office/drawing/2014/main" id="{86693B94-9690-3299-1D45-67DB2CF2D77A}"/>
              </a:ext>
            </a:extLst>
          </p:cNvPr>
          <p:cNvGraphicFramePr>
            <a:graphicFrameLocks noGrp="1"/>
          </p:cNvGraphicFramePr>
          <p:nvPr>
            <p:extLst>
              <p:ext uri="{D42A27DB-BD31-4B8C-83A1-F6EECF244321}">
                <p14:modId xmlns:p14="http://schemas.microsoft.com/office/powerpoint/2010/main" val="4259531833"/>
              </p:ext>
            </p:extLst>
          </p:nvPr>
        </p:nvGraphicFramePr>
        <p:xfrm>
          <a:off x="5881104" y="4868145"/>
          <a:ext cx="3098306" cy="439420"/>
        </p:xfrm>
        <a:graphic>
          <a:graphicData uri="http://schemas.openxmlformats.org/drawingml/2006/table">
            <a:tbl>
              <a:tblPr>
                <a:tableStyleId>{5C22544A-7EE6-4342-B048-85BDC9FD1C3A}</a:tableStyleId>
              </a:tblPr>
              <a:tblGrid>
                <a:gridCol w="870012">
                  <a:extLst>
                    <a:ext uri="{9D8B030D-6E8A-4147-A177-3AD203B41FA5}">
                      <a16:colId xmlns:a16="http://schemas.microsoft.com/office/drawing/2014/main" val="2275550651"/>
                    </a:ext>
                  </a:extLst>
                </a:gridCol>
                <a:gridCol w="2228294">
                  <a:extLst>
                    <a:ext uri="{9D8B030D-6E8A-4147-A177-3AD203B41FA5}">
                      <a16:colId xmlns:a16="http://schemas.microsoft.com/office/drawing/2014/main" val="4185427892"/>
                    </a:ext>
                  </a:extLst>
                </a:gridCol>
              </a:tblGrid>
              <a:tr h="184150">
                <a:tc>
                  <a:txBody>
                    <a:bodyPr/>
                    <a:lstStyle/>
                    <a:p>
                      <a:pPr algn="r" fontAlgn="b"/>
                      <a:r>
                        <a:rPr lang="en-US" sz="1400" u="none" strike="noStrike" dirty="0">
                          <a:effectLst/>
                        </a:rPr>
                        <a:t>1005</a:t>
                      </a:r>
                      <a:endParaRPr lang="en-US" sz="14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dirty="0">
                          <a:effectLst/>
                        </a:rPr>
                        <a:t>Carbohydrate, by difference</a:t>
                      </a:r>
                      <a:endParaRPr lang="en-US" sz="14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23745810"/>
                  </a:ext>
                </a:extLst>
              </a:tr>
              <a:tr h="184150">
                <a:tc>
                  <a:txBody>
                    <a:bodyPr/>
                    <a:lstStyle/>
                    <a:p>
                      <a:pPr algn="r" fontAlgn="b"/>
                      <a:r>
                        <a:rPr lang="en-US" sz="1400" u="none" strike="noStrike">
                          <a:effectLst/>
                        </a:rPr>
                        <a:t>1050</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dirty="0">
                          <a:effectLst/>
                        </a:rPr>
                        <a:t>Carbohydrate, by summation</a:t>
                      </a:r>
                      <a:endParaRPr lang="en-US" sz="14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7906089"/>
                  </a:ext>
                </a:extLst>
              </a:tr>
            </a:tbl>
          </a:graphicData>
        </a:graphic>
      </p:graphicFrame>
      <p:graphicFrame>
        <p:nvGraphicFramePr>
          <p:cNvPr id="12" name="Table 11">
            <a:extLst>
              <a:ext uri="{FF2B5EF4-FFF2-40B4-BE49-F238E27FC236}">
                <a16:creationId xmlns:a16="http://schemas.microsoft.com/office/drawing/2014/main" id="{E80DF0C9-5D64-09E4-477D-DA9BCC2AF3EB}"/>
              </a:ext>
            </a:extLst>
          </p:cNvPr>
          <p:cNvGraphicFramePr>
            <a:graphicFrameLocks noGrp="1"/>
          </p:cNvGraphicFramePr>
          <p:nvPr>
            <p:extLst>
              <p:ext uri="{D42A27DB-BD31-4B8C-83A1-F6EECF244321}">
                <p14:modId xmlns:p14="http://schemas.microsoft.com/office/powerpoint/2010/main" val="2151788300"/>
              </p:ext>
            </p:extLst>
          </p:nvPr>
        </p:nvGraphicFramePr>
        <p:xfrm>
          <a:off x="5891462" y="5306977"/>
          <a:ext cx="3098306" cy="439420"/>
        </p:xfrm>
        <a:graphic>
          <a:graphicData uri="http://schemas.openxmlformats.org/drawingml/2006/table">
            <a:tbl>
              <a:tblPr>
                <a:tableStyleId>{5C22544A-7EE6-4342-B048-85BDC9FD1C3A}</a:tableStyleId>
              </a:tblPr>
              <a:tblGrid>
                <a:gridCol w="870941">
                  <a:extLst>
                    <a:ext uri="{9D8B030D-6E8A-4147-A177-3AD203B41FA5}">
                      <a16:colId xmlns:a16="http://schemas.microsoft.com/office/drawing/2014/main" val="439482465"/>
                    </a:ext>
                  </a:extLst>
                </a:gridCol>
                <a:gridCol w="2227365">
                  <a:extLst>
                    <a:ext uri="{9D8B030D-6E8A-4147-A177-3AD203B41FA5}">
                      <a16:colId xmlns:a16="http://schemas.microsoft.com/office/drawing/2014/main" val="439893005"/>
                    </a:ext>
                  </a:extLst>
                </a:gridCol>
              </a:tblGrid>
              <a:tr h="184150">
                <a:tc>
                  <a:txBody>
                    <a:bodyPr/>
                    <a:lstStyle/>
                    <a:p>
                      <a:pPr algn="r" fontAlgn="b"/>
                      <a:r>
                        <a:rPr lang="en-US" sz="1400" u="none" strike="noStrike">
                          <a:effectLst/>
                        </a:rPr>
                        <a:t>1123</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dirty="0">
                          <a:effectLst/>
                        </a:rPr>
                        <a:t>Lutein + zeaxanthin</a:t>
                      </a:r>
                      <a:endParaRPr lang="en-US" sz="14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264725744"/>
                  </a:ext>
                </a:extLst>
              </a:tr>
              <a:tr h="184150">
                <a:tc>
                  <a:txBody>
                    <a:bodyPr/>
                    <a:lstStyle/>
                    <a:p>
                      <a:pPr algn="r" fontAlgn="b"/>
                      <a:r>
                        <a:rPr lang="en-US" sz="1400" u="none" strike="noStrike">
                          <a:effectLst/>
                        </a:rPr>
                        <a:t>1161</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dirty="0">
                          <a:effectLst/>
                        </a:rPr>
                        <a:t>cis-Lutein/Zeaxanthin</a:t>
                      </a:r>
                      <a:endParaRPr lang="en-US" sz="14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254777382"/>
                  </a:ext>
                </a:extLst>
              </a:tr>
            </a:tbl>
          </a:graphicData>
        </a:graphic>
      </p:graphicFrame>
      <p:cxnSp>
        <p:nvCxnSpPr>
          <p:cNvPr id="16" name="Straight Arrow Connector 15">
            <a:extLst>
              <a:ext uri="{FF2B5EF4-FFF2-40B4-BE49-F238E27FC236}">
                <a16:creationId xmlns:a16="http://schemas.microsoft.com/office/drawing/2014/main" id="{31592F11-D6B2-9311-1ED8-2D8F8A5B812A}"/>
              </a:ext>
            </a:extLst>
          </p:cNvPr>
          <p:cNvCxnSpPr/>
          <p:nvPr/>
        </p:nvCxnSpPr>
        <p:spPr>
          <a:xfrm flipV="1">
            <a:off x="2401882" y="1997476"/>
            <a:ext cx="1727090" cy="301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9" name="Table 18">
            <a:extLst>
              <a:ext uri="{FF2B5EF4-FFF2-40B4-BE49-F238E27FC236}">
                <a16:creationId xmlns:a16="http://schemas.microsoft.com/office/drawing/2014/main" id="{9CFF6D9B-507E-B2D2-7712-0087209C74A0}"/>
              </a:ext>
            </a:extLst>
          </p:cNvPr>
          <p:cNvGraphicFramePr>
            <a:graphicFrameLocks noGrp="1"/>
          </p:cNvGraphicFramePr>
          <p:nvPr>
            <p:extLst>
              <p:ext uri="{D42A27DB-BD31-4B8C-83A1-F6EECF244321}">
                <p14:modId xmlns:p14="http://schemas.microsoft.com/office/powerpoint/2010/main" val="3718611446"/>
              </p:ext>
            </p:extLst>
          </p:nvPr>
        </p:nvGraphicFramePr>
        <p:xfrm>
          <a:off x="5891462" y="5738781"/>
          <a:ext cx="3098306" cy="219710"/>
        </p:xfrm>
        <a:graphic>
          <a:graphicData uri="http://schemas.openxmlformats.org/drawingml/2006/table">
            <a:tbl>
              <a:tblPr>
                <a:tableStyleId>{5C22544A-7EE6-4342-B048-85BDC9FD1C3A}</a:tableStyleId>
              </a:tblPr>
              <a:tblGrid>
                <a:gridCol w="870941">
                  <a:extLst>
                    <a:ext uri="{9D8B030D-6E8A-4147-A177-3AD203B41FA5}">
                      <a16:colId xmlns:a16="http://schemas.microsoft.com/office/drawing/2014/main" val="735607346"/>
                    </a:ext>
                  </a:extLst>
                </a:gridCol>
                <a:gridCol w="2227365">
                  <a:extLst>
                    <a:ext uri="{9D8B030D-6E8A-4147-A177-3AD203B41FA5}">
                      <a16:colId xmlns:a16="http://schemas.microsoft.com/office/drawing/2014/main" val="3295534291"/>
                    </a:ext>
                  </a:extLst>
                </a:gridCol>
              </a:tblGrid>
              <a:tr h="184150">
                <a:tc>
                  <a:txBody>
                    <a:bodyPr/>
                    <a:lstStyle/>
                    <a:p>
                      <a:pPr algn="r" fontAlgn="b"/>
                      <a:r>
                        <a:rPr lang="en-US" sz="1400" b="0" i="0" u="none" strike="noStrike" dirty="0">
                          <a:solidFill>
                            <a:srgbClr val="FF0000"/>
                          </a:solidFill>
                          <a:effectLst/>
                          <a:latin typeface="Calibri" panose="020F0502020204030204" pitchFamily="34" charset="0"/>
                        </a:rPr>
                        <a:t>1008</a:t>
                      </a:r>
                      <a:r>
                        <a:rPr lang="en-US" sz="1400" dirty="0">
                          <a:solidFill>
                            <a:srgbClr val="FF0000"/>
                          </a:solidFill>
                        </a:rPr>
                        <a:t> </a:t>
                      </a:r>
                      <a:endParaRPr lang="en-US" sz="1400" b="0" i="0" u="none" strike="noStrike" dirty="0">
                        <a:solidFill>
                          <a:srgbClr val="FF0000"/>
                        </a:solidFill>
                        <a:effectLst/>
                        <a:latin typeface="Calibri" panose="020F0502020204030204" pitchFamily="34" charset="0"/>
                      </a:endParaRPr>
                    </a:p>
                  </a:txBody>
                  <a:tcPr marL="6350" marR="6350" marT="6350" marB="0" anchor="b"/>
                </a:tc>
                <a:tc>
                  <a:txBody>
                    <a:bodyPr/>
                    <a:lstStyle/>
                    <a:p>
                      <a:pPr algn="l" fontAlgn="b"/>
                      <a:r>
                        <a:rPr lang="en-US" sz="1400" b="0" i="0" u="none" strike="noStrike" dirty="0">
                          <a:solidFill>
                            <a:srgbClr val="FF0000"/>
                          </a:solidFill>
                          <a:effectLst/>
                          <a:latin typeface="Calibri" panose="020F0502020204030204" pitchFamily="34" charset="0"/>
                        </a:rPr>
                        <a:t>Energy</a:t>
                      </a:r>
                    </a:p>
                  </a:txBody>
                  <a:tcPr marL="6350" marR="6350" marT="6350" marB="0" anchor="b"/>
                </a:tc>
                <a:extLst>
                  <a:ext uri="{0D108BD9-81ED-4DB2-BD59-A6C34878D82A}">
                    <a16:rowId xmlns:a16="http://schemas.microsoft.com/office/drawing/2014/main" val="3588032443"/>
                  </a:ext>
                </a:extLst>
              </a:tr>
            </a:tbl>
          </a:graphicData>
        </a:graphic>
      </p:graphicFrame>
      <p:pic>
        <p:nvPicPr>
          <p:cNvPr id="20" name="Picture 2" descr="question-mark">
            <a:extLst>
              <a:ext uri="{FF2B5EF4-FFF2-40B4-BE49-F238E27FC236}">
                <a16:creationId xmlns:a16="http://schemas.microsoft.com/office/drawing/2014/main" id="{631ECA24-B9FC-BAEA-977C-BEC35A17DB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79410" y="4830148"/>
            <a:ext cx="953655" cy="953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6015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2068</TotalTime>
  <Words>473</Words>
  <Application>Microsoft Office PowerPoint</Application>
  <PresentationFormat>Widescreen</PresentationFormat>
  <Paragraphs>120</Paragraphs>
  <Slides>12</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Southern Cross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Liliana Andres Hernandez</dc:creator>
  <cp:lastModifiedBy>Liliana Andres Hernandez</cp:lastModifiedBy>
  <cp:revision>7</cp:revision>
  <dcterms:created xsi:type="dcterms:W3CDTF">2022-08-10T08:32:36Z</dcterms:created>
  <dcterms:modified xsi:type="dcterms:W3CDTF">2022-08-12T11:35:52Z</dcterms:modified>
</cp:coreProperties>
</file>